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86" r:id="rId2"/>
    <p:sldMasterId id="2147484050" r:id="rId3"/>
  </p:sldMasterIdLst>
  <p:notesMasterIdLst>
    <p:notesMasterId r:id="rId57"/>
  </p:notesMasterIdLst>
  <p:handoutMasterIdLst>
    <p:handoutMasterId r:id="rId58"/>
  </p:handoutMasterIdLst>
  <p:sldIdLst>
    <p:sldId id="531" r:id="rId4"/>
    <p:sldId id="478" r:id="rId5"/>
    <p:sldId id="464" r:id="rId6"/>
    <p:sldId id="465" r:id="rId7"/>
    <p:sldId id="479" r:id="rId8"/>
    <p:sldId id="480" r:id="rId9"/>
    <p:sldId id="481" r:id="rId10"/>
    <p:sldId id="482" r:id="rId11"/>
    <p:sldId id="483" r:id="rId12"/>
    <p:sldId id="484" r:id="rId13"/>
    <p:sldId id="521" r:id="rId14"/>
    <p:sldId id="522" r:id="rId15"/>
    <p:sldId id="523" r:id="rId16"/>
    <p:sldId id="524" r:id="rId17"/>
    <p:sldId id="528" r:id="rId18"/>
    <p:sldId id="525" r:id="rId19"/>
    <p:sldId id="527" r:id="rId20"/>
    <p:sldId id="529" r:id="rId21"/>
    <p:sldId id="485" r:id="rId22"/>
    <p:sldId id="486" r:id="rId23"/>
    <p:sldId id="487" r:id="rId24"/>
    <p:sldId id="530" r:id="rId25"/>
    <p:sldId id="488" r:id="rId26"/>
    <p:sldId id="491" r:id="rId27"/>
    <p:sldId id="526" r:id="rId28"/>
    <p:sldId id="493" r:id="rId29"/>
    <p:sldId id="494" r:id="rId30"/>
    <p:sldId id="495" r:id="rId31"/>
    <p:sldId id="496" r:id="rId32"/>
    <p:sldId id="497" r:id="rId33"/>
    <p:sldId id="498" r:id="rId34"/>
    <p:sldId id="499" r:id="rId35"/>
    <p:sldId id="500" r:id="rId36"/>
    <p:sldId id="501" r:id="rId37"/>
    <p:sldId id="502" r:id="rId38"/>
    <p:sldId id="503" r:id="rId39"/>
    <p:sldId id="505" r:id="rId40"/>
    <p:sldId id="518" r:id="rId41"/>
    <p:sldId id="506" r:id="rId42"/>
    <p:sldId id="507" r:id="rId43"/>
    <p:sldId id="508" r:id="rId44"/>
    <p:sldId id="509" r:id="rId45"/>
    <p:sldId id="510" r:id="rId46"/>
    <p:sldId id="519" r:id="rId47"/>
    <p:sldId id="520" r:id="rId48"/>
    <p:sldId id="511" r:id="rId49"/>
    <p:sldId id="512" r:id="rId50"/>
    <p:sldId id="513" r:id="rId51"/>
    <p:sldId id="514" r:id="rId52"/>
    <p:sldId id="515" r:id="rId53"/>
    <p:sldId id="516" r:id="rId54"/>
    <p:sldId id="517" r:id="rId55"/>
    <p:sldId id="468" r:id="rId56"/>
  </p:sldIdLst>
  <p:sldSz cx="10287000" cy="6858000" type="35mm"/>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2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76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04" autoAdjust="0"/>
  </p:normalViewPr>
  <p:slideViewPr>
    <p:cSldViewPr>
      <p:cViewPr varScale="1">
        <p:scale>
          <a:sx n="91" d="100"/>
          <a:sy n="91" d="100"/>
        </p:scale>
        <p:origin x="1860" y="90"/>
      </p:cViewPr>
      <p:guideLst>
        <p:guide orient="horz" pos="2160"/>
        <p:guide pos="3240"/>
      </p:guideLst>
    </p:cSldViewPr>
  </p:slideViewPr>
  <p:notesTextViewPr>
    <p:cViewPr>
      <p:scale>
        <a:sx n="1" d="1"/>
        <a:sy n="1" d="1"/>
      </p:scale>
      <p:origin x="0" y="0"/>
    </p:cViewPr>
  </p:notesTextViewPr>
  <p:sorterViewPr>
    <p:cViewPr>
      <p:scale>
        <a:sx n="130" d="100"/>
        <a:sy n="130" d="100"/>
      </p:scale>
      <p:origin x="0" y="-22296"/>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CF3057D-66B7-40CE-9347-7E61558E40EF}" type="datetimeFigureOut">
              <a:rPr lang="en-US"/>
              <a:pPr>
                <a:defRPr/>
              </a:pPr>
              <a:t>6/12/2018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84AC70-F542-4379-AE5C-BFF265BCB1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79A31A5-2582-42ED-A247-D2F0833CEFB9}" type="datetimeFigureOut">
              <a:rPr lang="en-US"/>
              <a:pPr>
                <a:defRPr/>
              </a:pPr>
              <a:t>6/12/2018</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15307FA-2E0F-4C5F-9515-ABE624A0F37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1200" dirty="0" smtClean="0">
                <a:latin typeface="arial" panose="020B0604020202020204" pitchFamily="34" charset="0"/>
                <a:cs typeface="Baekmuk Gulim" charset="0"/>
              </a:rPr>
              <a:t>Figure panel showing complete ptosis of right eyelid and </a:t>
            </a:r>
            <a:r>
              <a:rPr lang="en-US" altLang="en-US" sz="1200" dirty="0" err="1" smtClean="0">
                <a:latin typeface="arial" panose="020B0604020202020204" pitchFamily="34" charset="0"/>
                <a:cs typeface="Baekmuk Gulim" charset="0"/>
              </a:rPr>
              <a:t>ophthalmoplegia</a:t>
            </a:r>
            <a:r>
              <a:rPr lang="en-US" altLang="en-US" sz="1200" dirty="0" smtClean="0">
                <a:latin typeface="arial" panose="020B0604020202020204" pitchFamily="34" charset="0"/>
                <a:cs typeface="Baekmuk Gulim" charset="0"/>
              </a:rPr>
              <a:t> of right eye in all directions of gaze with preserved movements of the left eye.</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1200" dirty="0" smtClean="0">
                <a:latin typeface="arial" panose="020B0604020202020204" pitchFamily="34" charset="0"/>
                <a:cs typeface="Baekmuk Gulim"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a:p>
            <a:endParaRPr lang="en-US" dirty="0"/>
          </a:p>
        </p:txBody>
      </p:sp>
      <p:sp>
        <p:nvSpPr>
          <p:cNvPr id="4" name="Slide Number Placeholder 3"/>
          <p:cNvSpPr>
            <a:spLocks noGrp="1"/>
          </p:cNvSpPr>
          <p:nvPr>
            <p:ph type="sldNum" sz="quarter" idx="10"/>
          </p:nvPr>
        </p:nvSpPr>
        <p:spPr/>
        <p:txBody>
          <a:bodyPr/>
          <a:lstStyle/>
          <a:p>
            <a:pPr>
              <a:defRPr/>
            </a:pPr>
            <a:fld id="{315307FA-2E0F-4C5F-9515-ABE624A0F37C}" type="slidenum">
              <a:rPr lang="en-US" altLang="en-US" smtClean="0"/>
              <a:pPr>
                <a:defRPr/>
              </a:pPr>
              <a:t>13</a:t>
            </a:fld>
            <a:endParaRPr lang="en-US" altLang="en-US"/>
          </a:p>
        </p:txBody>
      </p:sp>
    </p:spTree>
    <p:extLst>
      <p:ext uri="{BB962C8B-B14F-4D97-AF65-F5344CB8AC3E}">
        <p14:creationId xmlns:p14="http://schemas.microsoft.com/office/powerpoint/2010/main" val="255688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1200" dirty="0" smtClean="0">
                <a:latin typeface="arial" panose="020B0604020202020204" pitchFamily="34" charset="0"/>
                <a:cs typeface="Baekmuk Gulim" charset="0"/>
              </a:rPr>
              <a:t>MRI brain coronal sections pre (A, C) and post gadolinium (B, D, F) and axial section post gadolinium (E), showing cavernous sinus lesion (marked with yellow arrow) that is </a:t>
            </a:r>
            <a:r>
              <a:rPr lang="en-US" altLang="en-US" sz="1200" dirty="0" err="1" smtClean="0">
                <a:latin typeface="arial" panose="020B0604020202020204" pitchFamily="34" charset="0"/>
                <a:cs typeface="Baekmuk Gulim" charset="0"/>
              </a:rPr>
              <a:t>hypointense</a:t>
            </a:r>
            <a:r>
              <a:rPr lang="en-US" altLang="en-US" sz="1200" dirty="0" smtClean="0">
                <a:latin typeface="arial" panose="020B0604020202020204" pitchFamily="34" charset="0"/>
                <a:cs typeface="Baekmuk Gulim" charset="0"/>
              </a:rPr>
              <a:t> on the T1 weighted image with heterogeneous contrast uptake extending into the orbital fissure (A, B), eroding the lateral wall of the right sphenoid sinus (C, D), and involving the orbital apex (E, white arrow); F: engorged right orbital vein from the obstruction of drainage to the cavernous sinus (thick yellow arrow head).</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1200" dirty="0" smtClean="0">
                <a:latin typeface="arial" panose="020B0604020202020204" pitchFamily="34" charset="0"/>
                <a:cs typeface="Baekmuk Gulim"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a:p>
            <a:endParaRPr lang="en-US" dirty="0"/>
          </a:p>
        </p:txBody>
      </p:sp>
      <p:sp>
        <p:nvSpPr>
          <p:cNvPr id="4" name="Slide Number Placeholder 3"/>
          <p:cNvSpPr>
            <a:spLocks noGrp="1"/>
          </p:cNvSpPr>
          <p:nvPr>
            <p:ph type="sldNum" sz="quarter" idx="10"/>
          </p:nvPr>
        </p:nvSpPr>
        <p:spPr/>
        <p:txBody>
          <a:bodyPr/>
          <a:lstStyle/>
          <a:p>
            <a:pPr>
              <a:defRPr/>
            </a:pPr>
            <a:fld id="{315307FA-2E0F-4C5F-9515-ABE624A0F37C}" type="slidenum">
              <a:rPr lang="en-US" altLang="en-US" smtClean="0"/>
              <a:pPr>
                <a:defRPr/>
              </a:pPr>
              <a:t>14</a:t>
            </a:fld>
            <a:endParaRPr lang="en-US" altLang="en-US"/>
          </a:p>
        </p:txBody>
      </p:sp>
    </p:spTree>
    <p:extLst>
      <p:ext uri="{BB962C8B-B14F-4D97-AF65-F5344CB8AC3E}">
        <p14:creationId xmlns:p14="http://schemas.microsoft.com/office/powerpoint/2010/main" val="167389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1200" dirty="0" smtClean="0">
                <a:latin typeface="arial" panose="020B0604020202020204" pitchFamily="34" charset="0"/>
                <a:cs typeface="Baekmuk Gulim" charset="0"/>
              </a:rPr>
              <a:t>MRI brain coronal sections pre (A, C) and post gadolinium (B, D, F) and axial section post gadolinium (E), showing cavernous sinus lesion (marked with yellow arrow) that is </a:t>
            </a:r>
            <a:r>
              <a:rPr lang="en-US" altLang="en-US" sz="1200" dirty="0" err="1" smtClean="0">
                <a:latin typeface="arial" panose="020B0604020202020204" pitchFamily="34" charset="0"/>
                <a:cs typeface="Baekmuk Gulim" charset="0"/>
              </a:rPr>
              <a:t>hypointense</a:t>
            </a:r>
            <a:r>
              <a:rPr lang="en-US" altLang="en-US" sz="1200" dirty="0" smtClean="0">
                <a:latin typeface="arial" panose="020B0604020202020204" pitchFamily="34" charset="0"/>
                <a:cs typeface="Baekmuk Gulim" charset="0"/>
              </a:rPr>
              <a:t> on the T1 weighted image with heterogeneous contrast uptake extending into the orbital fissure (A, B), eroding the lateral wall of the right sphenoid sinus (C, D), and involving the orbital apex (E, white arrow); F: engorged right orbital vein from the obstruction of drainage to the cavernous sinus (thick yellow arrow head).</a:t>
            </a:r>
          </a:p>
          <a:p>
            <a:pPr marL="215900" indent="-214313" eaLnBrk="1">
              <a:lnSpc>
                <a:spcPct val="93000"/>
              </a:lnSpc>
              <a:spcBef>
                <a:spcPct val="0"/>
              </a:spcBef>
              <a:tabLst>
                <a:tab pos="723900" algn="l"/>
                <a:tab pos="1447800" algn="l"/>
                <a:tab pos="2171700" algn="l"/>
                <a:tab pos="2895600" algn="l"/>
                <a:tab pos="3619500" algn="l"/>
                <a:tab pos="4343400" algn="l"/>
                <a:tab pos="5067300" algn="l"/>
              </a:tabLst>
            </a:pPr>
            <a:r>
              <a:rPr lang="en-US" altLang="en-US" sz="1200" dirty="0" smtClean="0">
                <a:latin typeface="arial" panose="020B0604020202020204" pitchFamily="34" charset="0"/>
                <a:cs typeface="Baekmuk Gulim" charset="0"/>
              </a:rPr>
              <a:t>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PERMISSIONS' LINK ACCOMPANYING THIS ARTICLE. WILEY OR AUTHOR OWNED IMAGES MAY BE USED FOR NON-COMMERCIAL PURPOSES, SUBJECT TO PROPER CITATION OF THE ARTICLE, AUTHOR, AND PUBLISHER. </a:t>
            </a:r>
          </a:p>
          <a:p>
            <a:endParaRPr lang="en-US" dirty="0"/>
          </a:p>
        </p:txBody>
      </p:sp>
      <p:sp>
        <p:nvSpPr>
          <p:cNvPr id="4" name="Slide Number Placeholder 3"/>
          <p:cNvSpPr>
            <a:spLocks noGrp="1"/>
          </p:cNvSpPr>
          <p:nvPr>
            <p:ph type="sldNum" sz="quarter" idx="10"/>
          </p:nvPr>
        </p:nvSpPr>
        <p:spPr/>
        <p:txBody>
          <a:bodyPr/>
          <a:lstStyle/>
          <a:p>
            <a:pPr>
              <a:defRPr/>
            </a:pPr>
            <a:fld id="{315307FA-2E0F-4C5F-9515-ABE624A0F37C}" type="slidenum">
              <a:rPr lang="en-US" altLang="en-US" smtClean="0"/>
              <a:pPr>
                <a:defRPr/>
              </a:pPr>
              <a:t>15</a:t>
            </a:fld>
            <a:endParaRPr lang="en-US" altLang="en-US"/>
          </a:p>
        </p:txBody>
      </p:sp>
    </p:spTree>
    <p:extLst>
      <p:ext uri="{BB962C8B-B14F-4D97-AF65-F5344CB8AC3E}">
        <p14:creationId xmlns:p14="http://schemas.microsoft.com/office/powerpoint/2010/main" val="185589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ADABC6F-1DDF-4715-B7C8-54B8CCFD1245}" type="slidenum">
              <a:rPr lang="en-US" altLang="en-US"/>
              <a:pPr eaLnBrk="1" hangingPunct="1">
                <a:spcBef>
                  <a:spcPct val="0"/>
                </a:spcBef>
              </a:pPr>
              <a:t>26</a:t>
            </a:fld>
            <a:endParaRPr lang="en-US" altLang="en-US"/>
          </a:p>
        </p:txBody>
      </p:sp>
      <p:sp>
        <p:nvSpPr>
          <p:cNvPr id="12595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xfrm>
            <a:off x="912813" y="4337050"/>
            <a:ext cx="5030787"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11648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F2D42AF-3210-430F-8499-C15B8C6EEAFD}" type="slidenum">
              <a:rPr lang="en-US" altLang="en-US">
                <a:solidFill>
                  <a:srgbClr val="000000"/>
                </a:solidFill>
              </a:rPr>
              <a:pPr eaLnBrk="1" hangingPunct="1">
                <a:spcBef>
                  <a:spcPct val="0"/>
                </a:spcBef>
              </a:pPr>
              <a:t>36</a:t>
            </a:fld>
            <a:endParaRPr lang="en-US" altLang="en-US">
              <a:solidFill>
                <a:srgbClr val="000000"/>
              </a:solidFill>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520541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92F6D8D-2AE9-41F8-AEFA-FDE878B5FFE8}" type="slidenum">
              <a:rPr lang="en-US" altLang="en-US"/>
              <a:pPr eaLnBrk="1" hangingPunct="1">
                <a:spcBef>
                  <a:spcPct val="0"/>
                </a:spcBef>
              </a:pPr>
              <a:t>39</a:t>
            </a:fld>
            <a:endParaRPr lang="en-US" altLang="en-US"/>
          </a:p>
        </p:txBody>
      </p:sp>
    </p:spTree>
    <p:extLst>
      <p:ext uri="{BB962C8B-B14F-4D97-AF65-F5344CB8AC3E}">
        <p14:creationId xmlns:p14="http://schemas.microsoft.com/office/powerpoint/2010/main" val="44132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0BE8A29-E27D-4F67-97A8-857C7BBE7E62}" type="slidenum">
              <a:rPr lang="en-US" altLang="en-US" sz="1200"/>
              <a:pPr/>
              <a:t>53</a:t>
            </a:fld>
            <a:endParaRPr lang="en-US" altLang="en-US" sz="1200"/>
          </a:p>
        </p:txBody>
      </p:sp>
      <p:sp>
        <p:nvSpPr>
          <p:cNvPr id="87043" name="Rectangle 2"/>
          <p:cNvSpPr>
            <a:spLocks noGrp="1" noRot="1" noChangeAspect="1" noChangeArrowheads="1" noTextEdit="1"/>
          </p:cNvSpPr>
          <p:nvPr>
            <p:ph type="sldImg"/>
          </p:nvPr>
        </p:nvSpPr>
        <p:spPr>
          <a:xfrm>
            <a:off x="866775" y="692150"/>
            <a:ext cx="5124450" cy="3416300"/>
          </a:xfrm>
          <a:ln/>
        </p:spPr>
      </p:sp>
      <p:sp>
        <p:nvSpPr>
          <p:cNvPr id="87044" name="Rectangle 3"/>
          <p:cNvSpPr>
            <a:spLocks noGrp="1" noChangeArrowheads="1"/>
          </p:cNvSpPr>
          <p:nvPr>
            <p:ph type="body" idx="1"/>
          </p:nvPr>
        </p:nvSpPr>
        <p:spPr>
          <a:xfrm>
            <a:off x="912813" y="4337050"/>
            <a:ext cx="5030787" cy="4116388"/>
          </a:xfrm>
          <a:noFill/>
        </p:spPr>
        <p:txBody>
          <a:bodyPr/>
          <a:lstStyle/>
          <a:p>
            <a:endParaRPr lang="en-US" altLang="en-US" smtClean="0"/>
          </a:p>
        </p:txBody>
      </p:sp>
    </p:spTree>
    <p:extLst>
      <p:ext uri="{BB962C8B-B14F-4D97-AF65-F5344CB8AC3E}">
        <p14:creationId xmlns:p14="http://schemas.microsoft.com/office/powerpoint/2010/main" val="658288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86"/>
            <a:ext cx="8743950" cy="1470025"/>
          </a:xfrm>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auto">
              <a:spcBef>
                <a:spcPts val="0"/>
              </a:spcBef>
              <a:spcAft>
                <a:spcPts val="0"/>
              </a:spcAft>
              <a:defRPr baseline="0"/>
            </a:lvl1pPr>
          </a:lstStyle>
          <a:p>
            <a:pPr>
              <a:defRPr/>
            </a:pPr>
            <a:fld id="{E107D2A5-AD99-48C0-BDEB-04F340E24781}" type="datetimeFigureOut">
              <a:rPr lang="fr-FR"/>
              <a:pPr>
                <a:defRPr/>
              </a:pPr>
              <a:t>12/06/2018</a:t>
            </a:fld>
            <a:endParaRPr lang="fr-FR" dirty="0"/>
          </a:p>
        </p:txBody>
      </p:sp>
      <p:sp>
        <p:nvSpPr>
          <p:cNvPr id="5" name="Footer Placeholder 4"/>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6" name="Slide Number Placeholder 5"/>
          <p:cNvSpPr>
            <a:spLocks noGrp="1"/>
          </p:cNvSpPr>
          <p:nvPr>
            <p:ph type="sldNum" sz="quarter" idx="12"/>
          </p:nvPr>
        </p:nvSpPr>
        <p:spPr/>
        <p:txBody>
          <a:bodyPr/>
          <a:lstStyle>
            <a:lvl1pPr>
              <a:defRPr baseline="0" smtClean="0"/>
            </a:lvl1pPr>
          </a:lstStyle>
          <a:p>
            <a:pPr>
              <a:defRPr/>
            </a:pPr>
            <a:fld id="{38556F13-F509-4BBA-AE6D-0625036E2CA8}" type="slidenum">
              <a:rPr lang="fr-FR" altLang="en-US"/>
              <a:pPr>
                <a:defRPr/>
              </a:pPr>
              <a:t>‹#›</a:t>
            </a:fld>
            <a:endParaRPr lang="fr-FR" altLang="en-US"/>
          </a:p>
        </p:txBody>
      </p:sp>
    </p:spTree>
    <p:extLst>
      <p:ext uri="{BB962C8B-B14F-4D97-AF65-F5344CB8AC3E}">
        <p14:creationId xmlns:p14="http://schemas.microsoft.com/office/powerpoint/2010/main" val="2445580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baseline="0"/>
            </a:lvl1pPr>
          </a:lstStyle>
          <a:p>
            <a:pPr>
              <a:defRPr/>
            </a:pPr>
            <a:fld id="{B7121BE1-9F6D-431B-998D-1BF4208A37B9}" type="datetimeFigureOut">
              <a:rPr lang="fr-FR"/>
              <a:pPr>
                <a:defRPr/>
              </a:pPr>
              <a:t>12/06/2018</a:t>
            </a:fld>
            <a:endParaRPr lang="fr-FR" dirty="0"/>
          </a:p>
        </p:txBody>
      </p:sp>
      <p:sp>
        <p:nvSpPr>
          <p:cNvPr id="3" name="Footer Placeholder 2"/>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4" name="Slide Number Placeholder 3"/>
          <p:cNvSpPr>
            <a:spLocks noGrp="1"/>
          </p:cNvSpPr>
          <p:nvPr>
            <p:ph type="sldNum" sz="quarter" idx="12"/>
          </p:nvPr>
        </p:nvSpPr>
        <p:spPr/>
        <p:txBody>
          <a:bodyPr/>
          <a:lstStyle>
            <a:lvl1pPr>
              <a:defRPr baseline="0" smtClean="0"/>
            </a:lvl1pPr>
          </a:lstStyle>
          <a:p>
            <a:pPr>
              <a:defRPr/>
            </a:pPr>
            <a:fld id="{B7FC0B11-1A2E-4E2B-99B4-DC648740F7C6}" type="slidenum">
              <a:rPr lang="fr-FR" altLang="en-US"/>
              <a:pPr>
                <a:defRPr/>
              </a:pPr>
              <a:t>‹#›</a:t>
            </a:fld>
            <a:endParaRPr lang="fr-FR" altLang="en-US"/>
          </a:p>
        </p:txBody>
      </p:sp>
    </p:spTree>
    <p:extLst>
      <p:ext uri="{BB962C8B-B14F-4D97-AF65-F5344CB8AC3E}">
        <p14:creationId xmlns:p14="http://schemas.microsoft.com/office/powerpoint/2010/main" val="8465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1344819" y="177801"/>
            <a:ext cx="8256388" cy="660400"/>
          </a:xfrm>
          <a:prstGeom prst="rect">
            <a:avLst/>
          </a:prstGeom>
        </p:spPr>
        <p:txBody>
          <a:bodyPr/>
          <a:lstStyle>
            <a:lvl1pPr>
              <a:defRPr sz="3200" b="1" i="1">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Footer Placeholder 4"/>
          <p:cNvSpPr>
            <a:spLocks noGrp="1"/>
          </p:cNvSpPr>
          <p:nvPr>
            <p:ph type="ftr" sz="quarter" idx="10"/>
          </p:nvPr>
        </p:nvSpPr>
        <p:spPr>
          <a:xfrm>
            <a:off x="1344812" y="6492877"/>
            <a:ext cx="7658100" cy="365125"/>
          </a:xfrm>
        </p:spPr>
        <p:txBody>
          <a:bodyPr anchor="b" anchorCtr="0"/>
          <a:lstStyle>
            <a:lvl1pPr algn="l" eaLnBrk="1" fontAlgn="auto" hangingPunct="1">
              <a:spcBef>
                <a:spcPts val="0"/>
              </a:spcBef>
              <a:spcAft>
                <a:spcPts val="0"/>
              </a:spcAft>
              <a:defRPr sz="1200" cap="none" baseline="0">
                <a:solidFill>
                  <a:srgbClr val="465562"/>
                </a:solidFill>
                <a:effectLst/>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a:p>
        </p:txBody>
      </p:sp>
      <p:sp>
        <p:nvSpPr>
          <p:cNvPr id="4" name="Slide Number Placeholder 5"/>
          <p:cNvSpPr>
            <a:spLocks noGrp="1"/>
          </p:cNvSpPr>
          <p:nvPr>
            <p:ph type="sldNum" sz="quarter" idx="11"/>
          </p:nvPr>
        </p:nvSpPr>
        <p:spPr>
          <a:xfrm>
            <a:off x="9086850" y="6492877"/>
            <a:ext cx="514350" cy="365125"/>
          </a:xfrm>
        </p:spPr>
        <p:txBody>
          <a:bodyPr anchor="b"/>
          <a:lstStyle>
            <a:lvl1pPr eaLnBrk="1" hangingPunct="1">
              <a:defRPr baseline="0" smtClean="0">
                <a:solidFill>
                  <a:srgbClr val="465562"/>
                </a:solidFill>
                <a:latin typeface="Tahoma" panose="020B0604030504040204" pitchFamily="34" charset="0"/>
                <a:cs typeface="Tahoma" panose="020B0604030504040204" pitchFamily="34" charset="0"/>
              </a:defRPr>
            </a:lvl1pPr>
          </a:lstStyle>
          <a:p>
            <a:pPr>
              <a:defRPr/>
            </a:pPr>
            <a:fld id="{3744D0F6-E058-4654-A6C8-57B3AA172BD4}" type="slidenum">
              <a:rPr lang="en-US" altLang="en-US"/>
              <a:pPr>
                <a:defRPr/>
              </a:pPr>
              <a:t>‹#›</a:t>
            </a:fld>
            <a:endParaRPr lang="en-US" altLang="en-US"/>
          </a:p>
        </p:txBody>
      </p:sp>
    </p:spTree>
    <p:extLst>
      <p:ext uri="{BB962C8B-B14F-4D97-AF65-F5344CB8AC3E}">
        <p14:creationId xmlns:p14="http://schemas.microsoft.com/office/powerpoint/2010/main" val="183105285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cxnSp>
        <p:nvCxnSpPr>
          <p:cNvPr id="5" name="Straight Connector 4"/>
          <p:cNvCxnSpPr/>
          <p:nvPr/>
        </p:nvCxnSpPr>
        <p:spPr>
          <a:xfrm>
            <a:off x="419697" y="1371600"/>
            <a:ext cx="944761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71526" y="152400"/>
            <a:ext cx="8743950" cy="1143000"/>
          </a:xfrm>
        </p:spPr>
        <p:txBody>
          <a:bodyPr/>
          <a:lstStyle/>
          <a:p>
            <a:r>
              <a:rPr lang="en-US"/>
              <a:t>Click to edit Master title style</a:t>
            </a:r>
          </a:p>
        </p:txBody>
      </p:sp>
      <p:sp>
        <p:nvSpPr>
          <p:cNvPr id="3" name="Text Placeholder 2"/>
          <p:cNvSpPr>
            <a:spLocks noGrp="1"/>
          </p:cNvSpPr>
          <p:nvPr>
            <p:ph type="body" sz="half" idx="1"/>
          </p:nvPr>
        </p:nvSpPr>
        <p:spPr>
          <a:xfrm>
            <a:off x="771549" y="1676401"/>
            <a:ext cx="42957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25" y="1676401"/>
            <a:ext cx="4295775"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771525" y="5791200"/>
            <a:ext cx="2143125" cy="457200"/>
          </a:xfrm>
        </p:spPr>
        <p:txBody>
          <a:bodyPr/>
          <a:lstStyle>
            <a:lvl1pPr fontAlgn="auto">
              <a:spcBef>
                <a:spcPts val="0"/>
              </a:spcBef>
              <a:spcAft>
                <a:spcPts val="0"/>
              </a:spcAft>
              <a:defRPr baseline="0">
                <a:solidFill>
                  <a:schemeClr val="tx1">
                    <a:tint val="75000"/>
                  </a:schemeClr>
                </a:solidFill>
              </a:defRPr>
            </a:lvl1pPr>
          </a:lstStyle>
          <a:p>
            <a:pPr>
              <a:defRPr/>
            </a:pPr>
            <a:fld id="{7BF22095-527D-4064-B5DF-D85520818E27}" type="datetime1">
              <a:rPr lang="en-US"/>
              <a:pPr>
                <a:defRPr/>
              </a:pPr>
              <a:t>6/12/2018</a:t>
            </a:fld>
            <a:endParaRPr lang="en-US"/>
          </a:p>
        </p:txBody>
      </p:sp>
      <p:sp>
        <p:nvSpPr>
          <p:cNvPr id="7" name="Footer Placeholder 6"/>
          <p:cNvSpPr>
            <a:spLocks noGrp="1" noChangeArrowheads="1"/>
          </p:cNvSpPr>
          <p:nvPr>
            <p:ph type="ftr" sz="quarter" idx="11"/>
          </p:nvPr>
        </p:nvSpPr>
        <p:spPr>
          <a:xfrm>
            <a:off x="3514725" y="5791200"/>
            <a:ext cx="3257550" cy="457200"/>
          </a:xfrm>
        </p:spPr>
        <p:txBody>
          <a:bodyPr/>
          <a:lstStyle>
            <a:lvl1pPr fontAlgn="auto">
              <a:spcBef>
                <a:spcPts val="0"/>
              </a:spcBef>
              <a:spcAft>
                <a:spcPts val="0"/>
              </a:spcAft>
              <a:defRPr baseline="0">
                <a:solidFill>
                  <a:schemeClr val="tx1">
                    <a:tint val="75000"/>
                  </a:schemeClr>
                </a:solidFill>
              </a:defRPr>
            </a:lvl1pPr>
          </a:lstStyle>
          <a:p>
            <a:pPr>
              <a:defRPr/>
            </a:pPr>
            <a:r>
              <a:rPr lang="en-US"/>
              <a:t>\\Headache50\Docs\admin\SDS\Slides\Treatment.ppt</a:t>
            </a:r>
          </a:p>
        </p:txBody>
      </p:sp>
      <p:sp>
        <p:nvSpPr>
          <p:cNvPr id="8" name="Slide Number Placeholder 7"/>
          <p:cNvSpPr>
            <a:spLocks noGrp="1" noChangeArrowheads="1"/>
          </p:cNvSpPr>
          <p:nvPr>
            <p:ph type="sldNum" sz="quarter" idx="12"/>
          </p:nvPr>
        </p:nvSpPr>
        <p:spPr>
          <a:xfrm>
            <a:off x="7372350" y="5791200"/>
            <a:ext cx="2143125" cy="457200"/>
          </a:xfrm>
        </p:spPr>
        <p:txBody>
          <a:bodyPr/>
          <a:lstStyle>
            <a:lvl1pPr>
              <a:defRPr baseline="0" smtClean="0"/>
            </a:lvl1pPr>
          </a:lstStyle>
          <a:p>
            <a:pPr>
              <a:defRPr/>
            </a:pPr>
            <a:fld id="{6F516F90-C502-44FC-8DB2-723944F6CAB1}" type="slidenum">
              <a:rPr lang="en-US" altLang="en-US"/>
              <a:pPr>
                <a:defRPr/>
              </a:pPr>
              <a:t>‹#›</a:t>
            </a:fld>
            <a:endParaRPr lang="en-US" altLang="en-US"/>
          </a:p>
        </p:txBody>
      </p:sp>
    </p:spTree>
    <p:extLst>
      <p:ext uri="{BB962C8B-B14F-4D97-AF65-F5344CB8AC3E}">
        <p14:creationId xmlns:p14="http://schemas.microsoft.com/office/powerpoint/2010/main" val="257601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1344819" y="177801"/>
            <a:ext cx="8256388" cy="660400"/>
          </a:xfrm>
          <a:prstGeom prst="rect">
            <a:avLst/>
          </a:prstGeom>
        </p:spPr>
        <p:txBody>
          <a:bodyP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endParaRPr dirty="0"/>
          </a:p>
        </p:txBody>
      </p:sp>
      <p:sp>
        <p:nvSpPr>
          <p:cNvPr id="3" name="Footer Placeholder 4"/>
          <p:cNvSpPr>
            <a:spLocks noGrp="1"/>
          </p:cNvSpPr>
          <p:nvPr>
            <p:ph type="ftr" sz="quarter" idx="10"/>
          </p:nvPr>
        </p:nvSpPr>
        <p:spPr>
          <a:xfrm>
            <a:off x="1344812" y="6492877"/>
            <a:ext cx="7658100" cy="365125"/>
          </a:xfrm>
        </p:spPr>
        <p:txBody>
          <a:bodyPr anchor="b" anchorCtr="0"/>
          <a:lstStyle>
            <a:lvl1pPr algn="l" eaLnBrk="1" fontAlgn="auto" hangingPunct="1">
              <a:spcBef>
                <a:spcPts val="0"/>
              </a:spcBef>
              <a:spcAft>
                <a:spcPts val="0"/>
              </a:spcAft>
              <a:defRPr sz="1200" cap="none" baseline="0">
                <a:solidFill>
                  <a:srgbClr val="465562"/>
                </a:solidFill>
                <a:effectLst/>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a:p>
        </p:txBody>
      </p:sp>
      <p:sp>
        <p:nvSpPr>
          <p:cNvPr id="4" name="Slide Number Placeholder 5"/>
          <p:cNvSpPr>
            <a:spLocks noGrp="1"/>
          </p:cNvSpPr>
          <p:nvPr>
            <p:ph type="sldNum" sz="quarter" idx="11"/>
          </p:nvPr>
        </p:nvSpPr>
        <p:spPr>
          <a:xfrm>
            <a:off x="9086850" y="6492877"/>
            <a:ext cx="514350" cy="365125"/>
          </a:xfrm>
        </p:spPr>
        <p:txBody>
          <a:bodyPr anchor="b"/>
          <a:lstStyle>
            <a:lvl1pPr eaLnBrk="1" hangingPunct="1">
              <a:defRPr baseline="0" smtClean="0">
                <a:solidFill>
                  <a:srgbClr val="465562"/>
                </a:solidFill>
                <a:latin typeface="Tahoma" panose="020B0604030504040204" pitchFamily="34" charset="0"/>
                <a:cs typeface="Tahoma" panose="020B0604030504040204" pitchFamily="34" charset="0"/>
              </a:defRPr>
            </a:lvl1pPr>
          </a:lstStyle>
          <a:p>
            <a:pPr>
              <a:defRPr/>
            </a:pPr>
            <a:fld id="{08A42168-696F-4740-AE24-8DB6F512EB61}" type="slidenum">
              <a:rPr lang="en-US" altLang="en-US"/>
              <a:pPr>
                <a:defRPr/>
              </a:pPr>
              <a:t>‹#›</a:t>
            </a:fld>
            <a:endParaRPr lang="en-US" altLang="en-US"/>
          </a:p>
        </p:txBody>
      </p:sp>
    </p:spTree>
    <p:extLst>
      <p:ext uri="{BB962C8B-B14F-4D97-AF65-F5344CB8AC3E}">
        <p14:creationId xmlns:p14="http://schemas.microsoft.com/office/powerpoint/2010/main" val="20272997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6" y="1981200"/>
            <a:ext cx="42957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219702" y="1981200"/>
            <a:ext cx="4295775" cy="4114800"/>
          </a:xfrm>
        </p:spPr>
        <p:txBody>
          <a:bodyPr/>
          <a:lstStyle/>
          <a:p>
            <a:pPr lvl="0"/>
            <a:endParaRPr lang="en-US" noProof="0" smtClean="0"/>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fld id="{6B287A64-D2C4-4580-BE83-2FBA7189BE55}" type="slidenum">
              <a:rPr lang="en-US" altLang="en-US"/>
              <a:pPr/>
              <a:t>‹#›</a:t>
            </a:fld>
            <a:endParaRPr lang="en-US" altLang="en-US"/>
          </a:p>
        </p:txBody>
      </p:sp>
    </p:spTree>
    <p:extLst>
      <p:ext uri="{BB962C8B-B14F-4D97-AF65-F5344CB8AC3E}">
        <p14:creationId xmlns:p14="http://schemas.microsoft.com/office/powerpoint/2010/main" val="3134673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274640"/>
            <a:ext cx="473274" cy="9747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sp>
        <p:nvSpPr>
          <p:cNvPr id="5" name="Rectangle 4"/>
          <p:cNvSpPr>
            <a:spLocks noChangeArrowheads="1"/>
          </p:cNvSpPr>
          <p:nvPr userDrawn="1"/>
        </p:nvSpPr>
        <p:spPr bwMode="auto">
          <a:xfrm>
            <a:off x="0" y="6543677"/>
            <a:ext cx="10287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6" name="Rectangle 5"/>
          <p:cNvSpPr/>
          <p:nvPr userDrawn="1"/>
        </p:nvSpPr>
        <p:spPr>
          <a:xfrm>
            <a:off x="0" y="0"/>
            <a:ext cx="10287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sp>
        <p:nvSpPr>
          <p:cNvPr id="7" name="Rectangle 6"/>
          <p:cNvSpPr/>
          <p:nvPr userDrawn="1"/>
        </p:nvSpPr>
        <p:spPr>
          <a:xfrm>
            <a:off x="1" y="3209927"/>
            <a:ext cx="1334096" cy="14700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sp>
        <p:nvSpPr>
          <p:cNvPr id="8" name="Rectangle 7"/>
          <p:cNvSpPr/>
          <p:nvPr userDrawn="1"/>
        </p:nvSpPr>
        <p:spPr>
          <a:xfrm>
            <a:off x="0" y="274638"/>
            <a:ext cx="473274" cy="175895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778" y="277815"/>
            <a:ext cx="360045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43050" y="3209891"/>
            <a:ext cx="8743950" cy="1470025"/>
          </a:xfrm>
        </p:spPr>
        <p:txBody>
          <a:bodyPr anchor="b"/>
          <a:lstStyle>
            <a:lvl1pPr>
              <a:defRPr sz="4000" b="0">
                <a:solidFill>
                  <a:schemeClr val="tx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43050" y="4756683"/>
            <a:ext cx="7200900" cy="410633"/>
          </a:xfrm>
          <a:noFill/>
        </p:spPr>
        <p:txBody>
          <a:bodyPr/>
          <a:lstStyle>
            <a:lvl1pPr marL="0" indent="0" algn="l">
              <a:buNone/>
              <a:defRPr i="1">
                <a:solidFill>
                  <a:schemeClr val="tx1">
                    <a:lumMod val="75000"/>
                  </a:schemeClr>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49249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543677"/>
            <a:ext cx="10287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5" name="Rectangle 4"/>
          <p:cNvSpPr/>
          <p:nvPr userDrawn="1"/>
        </p:nvSpPr>
        <p:spPr>
          <a:xfrm>
            <a:off x="8470703" y="6543677"/>
            <a:ext cx="1301948"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sp>
        <p:nvSpPr>
          <p:cNvPr id="6" name="Rectangle 5"/>
          <p:cNvSpPr/>
          <p:nvPr userDrawn="1"/>
        </p:nvSpPr>
        <p:spPr>
          <a:xfrm>
            <a:off x="0" y="2"/>
            <a:ext cx="473274" cy="1249363"/>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sp>
        <p:nvSpPr>
          <p:cNvPr id="7" name="Rectangle 18"/>
          <p:cNvSpPr>
            <a:spLocks noChangeArrowheads="1"/>
          </p:cNvSpPr>
          <p:nvPr userDrawn="1"/>
        </p:nvSpPr>
        <p:spPr bwMode="auto">
          <a:xfrm>
            <a:off x="0" y="6543677"/>
            <a:ext cx="10287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endParaRPr lang="en-US" altLang="en-US" sz="1100" b="1">
              <a:solidFill>
                <a:srgbClr val="FFFFFF"/>
              </a:solidFill>
              <a:latin typeface="Segoe UI" pitchFamily="34" charset="0"/>
              <a:cs typeface="Segoe UI" pitchFamily="34" charset="0"/>
            </a:endParaRPr>
          </a:p>
        </p:txBody>
      </p:sp>
      <p:sp>
        <p:nvSpPr>
          <p:cNvPr id="8" name="Rectangle 7"/>
          <p:cNvSpPr/>
          <p:nvPr userDrawn="1"/>
        </p:nvSpPr>
        <p:spPr>
          <a:xfrm>
            <a:off x="8470703" y="6543677"/>
            <a:ext cx="1301948"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cxnSp>
        <p:nvCxnSpPr>
          <p:cNvPr id="9" name="Straight Connector 8"/>
          <p:cNvCxnSpPr/>
          <p:nvPr userDrawn="1"/>
        </p:nvCxnSpPr>
        <p:spPr>
          <a:xfrm>
            <a:off x="0" y="1249363"/>
            <a:ext cx="10287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204" y="69850"/>
            <a:ext cx="225385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10"/>
          </p:nvPr>
        </p:nvSpPr>
        <p:spPr/>
        <p:txBody>
          <a:bodyPr/>
          <a:lstStyle>
            <a:lvl1pPr defTabSz="914411">
              <a:defRPr smtClean="0"/>
            </a:lvl1pPr>
          </a:lstStyle>
          <a:p>
            <a:pPr>
              <a:defRPr/>
            </a:pPr>
            <a:fld id="{B5280781-4F86-43CC-A03A-4DEBE1D80008}" type="slidenum">
              <a:rPr lang="en-US" altLang="en-US"/>
              <a:pPr>
                <a:defRPr/>
              </a:pPr>
              <a:t>‹#›</a:t>
            </a:fld>
            <a:endParaRPr lang="en-US" altLang="en-US"/>
          </a:p>
        </p:txBody>
      </p:sp>
    </p:spTree>
    <p:extLst>
      <p:ext uri="{BB962C8B-B14F-4D97-AF65-F5344CB8AC3E}">
        <p14:creationId xmlns:p14="http://schemas.microsoft.com/office/powerpoint/2010/main" val="1444847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274638"/>
            <a:ext cx="473274" cy="175895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sp>
        <p:nvSpPr>
          <p:cNvPr id="5" name="Rectangle 4"/>
          <p:cNvSpPr>
            <a:spLocks noChangeArrowheads="1"/>
          </p:cNvSpPr>
          <p:nvPr userDrawn="1"/>
        </p:nvSpPr>
        <p:spPr bwMode="auto">
          <a:xfrm>
            <a:off x="0" y="6543677"/>
            <a:ext cx="10287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6" name="Rectangle 5"/>
          <p:cNvSpPr/>
          <p:nvPr userDrawn="1"/>
        </p:nvSpPr>
        <p:spPr>
          <a:xfrm>
            <a:off x="8470703" y="6543677"/>
            <a:ext cx="1301948"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a:solidFill>
                  <a:schemeClr val="tx1"/>
                </a:solidFill>
                <a:latin typeface="Calibri" panose="020F0502020204030204" pitchFamily="34" charset="0"/>
                <a:cs typeface="Arial" panose="020B0604020202020204" pitchFamily="34" charset="0"/>
              </a:defRPr>
            </a:lvl1pPr>
            <a:lvl2pPr marL="742950" indent="-285750" defTabSz="457200" eaLnBrk="0" hangingPunct="0">
              <a:defRPr>
                <a:solidFill>
                  <a:schemeClr val="tx1"/>
                </a:solidFill>
                <a:latin typeface="Calibri" panose="020F0502020204030204" pitchFamily="34" charset="0"/>
                <a:cs typeface="Arial" panose="020B0604020202020204" pitchFamily="34" charset="0"/>
              </a:defRPr>
            </a:lvl2pPr>
            <a:lvl3pPr marL="1143000" indent="-228600" defTabSz="457200" eaLnBrk="0" hangingPunct="0">
              <a:defRPr>
                <a:solidFill>
                  <a:schemeClr val="tx1"/>
                </a:solidFill>
                <a:latin typeface="Calibri" panose="020F0502020204030204" pitchFamily="34" charset="0"/>
                <a:cs typeface="Arial" panose="020B0604020202020204" pitchFamily="34" charset="0"/>
              </a:defRPr>
            </a:lvl3pPr>
            <a:lvl4pPr marL="1600200" indent="-228600" defTabSz="457200" eaLnBrk="0" hangingPunct="0">
              <a:defRPr>
                <a:solidFill>
                  <a:schemeClr val="tx1"/>
                </a:solidFill>
                <a:latin typeface="Calibri" panose="020F0502020204030204" pitchFamily="34" charset="0"/>
                <a:cs typeface="Arial" panose="020B0604020202020204" pitchFamily="34" charset="0"/>
              </a:defRPr>
            </a:lvl4pPr>
            <a:lvl5pPr marL="2057400" indent="-228600" defTabSz="4572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683099CF-FAA2-47BE-840F-C53AF243A787}" type="slidenum">
              <a:rPr lang="en-US" altLang="en-US" sz="1000" b="1" smtClean="0">
                <a:solidFill>
                  <a:srgbClr val="FFFFFF"/>
                </a:solidFill>
                <a:latin typeface="Segoe UI" panose="020B0502040204020203" pitchFamily="34" charset="0"/>
                <a:cs typeface="Segoe UI" panose="020B0502040204020203" pitchFamily="34" charset="0"/>
              </a:rPr>
              <a:pPr algn="ctr" eaLnBrk="1" hangingPunct="1">
                <a:defRPr/>
              </a:pPr>
              <a:t>‹#›</a:t>
            </a:fld>
            <a:endParaRPr lang="en-US" altLang="en-US" sz="1000" b="1">
              <a:solidFill>
                <a:srgbClr val="FFFFFF"/>
              </a:solidFill>
              <a:latin typeface="Segoe UI" panose="020B0502040204020203" pitchFamily="34" charset="0"/>
              <a:cs typeface="Segoe UI" panose="020B0502040204020203" pitchFamily="34" charset="0"/>
            </a:endParaRPr>
          </a:p>
        </p:txBody>
      </p:sp>
      <p:sp>
        <p:nvSpPr>
          <p:cNvPr id="7" name="Rectangle 6"/>
          <p:cNvSpPr/>
          <p:nvPr userDrawn="1"/>
        </p:nvSpPr>
        <p:spPr>
          <a:xfrm>
            <a:off x="1" y="3209927"/>
            <a:ext cx="1334096" cy="14700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778" y="277815"/>
            <a:ext cx="360045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43050" y="3209544"/>
            <a:ext cx="8743950" cy="1472184"/>
          </a:xfrm>
        </p:spPr>
        <p:txBody>
          <a:bodyPr/>
          <a:lstStyle>
            <a:lvl1pPr algn="l">
              <a:defRPr sz="4000" b="0" cap="none">
                <a:solidFill>
                  <a:schemeClr val="tx1">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43050" y="4797139"/>
            <a:ext cx="7200900" cy="411480"/>
          </a:xfrm>
        </p:spPr>
        <p:txBody>
          <a:bodyPr>
            <a:normAutofit/>
          </a:bodyPr>
          <a:lstStyle>
            <a:lvl1pPr marL="0" indent="0">
              <a:buNone/>
              <a:defRPr sz="1800" i="1">
                <a:solidFill>
                  <a:schemeClr val="tx1">
                    <a:lumMod val="75000"/>
                  </a:schemeClr>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922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 y="3209927"/>
            <a:ext cx="1334096" cy="1470025"/>
          </a:xfrm>
          <a:prstGeom prst="rect">
            <a:avLst/>
          </a:prstGeom>
          <a:solidFill>
            <a:srgbClr val="4BA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sp>
        <p:nvSpPr>
          <p:cNvPr id="5" name="Rectangle 4"/>
          <p:cNvSpPr/>
          <p:nvPr userDrawn="1"/>
        </p:nvSpPr>
        <p:spPr>
          <a:xfrm>
            <a:off x="0" y="274638"/>
            <a:ext cx="473274" cy="1758950"/>
          </a:xfrm>
          <a:prstGeom prst="rect">
            <a:avLst/>
          </a:prstGeom>
          <a:solidFill>
            <a:srgbClr val="4BA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778" y="277815"/>
            <a:ext cx="360045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543050" y="3209544"/>
            <a:ext cx="8743950" cy="1472184"/>
          </a:xfrm>
        </p:spPr>
        <p:txBody>
          <a:bodyPr/>
          <a:lstStyle>
            <a:lvl1pPr algn="l">
              <a:defRPr sz="4000">
                <a:solidFill>
                  <a:schemeClr val="bg1">
                    <a:lumMod val="50000"/>
                  </a:schemeClr>
                </a:solidFill>
              </a:defRPr>
            </a:lvl1pPr>
          </a:lstStyle>
          <a:p>
            <a:r>
              <a:rPr lang="en-US" dirty="0"/>
              <a:t>Click to edit Master title style</a:t>
            </a:r>
          </a:p>
        </p:txBody>
      </p:sp>
      <p:sp>
        <p:nvSpPr>
          <p:cNvPr id="19" name="Text Placeholder 2"/>
          <p:cNvSpPr>
            <a:spLocks noGrp="1"/>
          </p:cNvSpPr>
          <p:nvPr>
            <p:ph type="body" idx="1"/>
          </p:nvPr>
        </p:nvSpPr>
        <p:spPr>
          <a:xfrm>
            <a:off x="1543050" y="4797139"/>
            <a:ext cx="7200900" cy="411480"/>
          </a:xfrm>
        </p:spPr>
        <p:txBody>
          <a:bodyPr>
            <a:normAutofit/>
          </a:bodyPr>
          <a:lstStyle>
            <a:lvl1pPr marL="0" indent="0">
              <a:buNone/>
              <a:defRPr sz="1800" i="1">
                <a:solidFill>
                  <a:schemeClr val="bg1">
                    <a:lumMod val="50000"/>
                  </a:schemeClr>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a:solidFill>
            <a:srgbClr val="73B632"/>
          </a:solidFill>
        </p:spPr>
        <p:txBody>
          <a:bodyPr/>
          <a:lstStyle>
            <a:lvl1pPr defTabSz="914411">
              <a:defRPr smtClean="0"/>
            </a:lvl1pPr>
          </a:lstStyle>
          <a:p>
            <a:pPr>
              <a:defRPr/>
            </a:pPr>
            <a:fld id="{45C9565A-8D8F-43D4-90C0-E7B9D176864F}" type="slidenum">
              <a:rPr lang="en-US" altLang="en-US"/>
              <a:pPr>
                <a:defRPr/>
              </a:pPr>
              <a:t>‹#›</a:t>
            </a:fld>
            <a:endParaRPr lang="en-US" altLang="en-US"/>
          </a:p>
        </p:txBody>
      </p:sp>
    </p:spTree>
    <p:extLst>
      <p:ext uri="{BB962C8B-B14F-4D97-AF65-F5344CB8AC3E}">
        <p14:creationId xmlns:p14="http://schemas.microsoft.com/office/powerpoint/2010/main" val="2717309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ub-Section Hea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543677"/>
            <a:ext cx="10287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5" name="Rectangle 4"/>
          <p:cNvSpPr/>
          <p:nvPr userDrawn="1"/>
        </p:nvSpPr>
        <p:spPr>
          <a:xfrm>
            <a:off x="1" y="3209927"/>
            <a:ext cx="1334096" cy="1470025"/>
          </a:xfrm>
          <a:prstGeom prst="rect">
            <a:avLst/>
          </a:prstGeom>
          <a:solidFill>
            <a:srgbClr val="4BA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sp>
        <p:nvSpPr>
          <p:cNvPr id="6" name="Rectangle 5"/>
          <p:cNvSpPr/>
          <p:nvPr userDrawn="1"/>
        </p:nvSpPr>
        <p:spPr>
          <a:xfrm>
            <a:off x="0" y="274638"/>
            <a:ext cx="473274" cy="175895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778" y="277815"/>
            <a:ext cx="360045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43050" y="3209544"/>
            <a:ext cx="8743950" cy="1472184"/>
          </a:xfrm>
        </p:spPr>
        <p:txBody>
          <a:bodyPr/>
          <a:lstStyle>
            <a:lvl1pPr algn="l">
              <a:defRPr sz="4000" b="0" cap="none">
                <a:solidFill>
                  <a:schemeClr val="tx1">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543050" y="2697480"/>
            <a:ext cx="7200900" cy="411480"/>
          </a:xfrm>
        </p:spPr>
        <p:txBody>
          <a:bodyPr>
            <a:normAutofit/>
          </a:bodyPr>
          <a:lstStyle>
            <a:lvl1pPr marL="0" indent="0">
              <a:buNone/>
              <a:defRPr sz="1800" i="1">
                <a:solidFill>
                  <a:schemeClr val="tx1">
                    <a:lumMod val="75000"/>
                  </a:schemeClr>
                </a:solidFill>
              </a:defRPr>
            </a:lvl1pPr>
            <a:lvl2pPr marL="457206" indent="0">
              <a:buNone/>
              <a:defRPr sz="1800">
                <a:solidFill>
                  <a:schemeClr val="tx1">
                    <a:tint val="75000"/>
                  </a:schemeClr>
                </a:solidFill>
              </a:defRPr>
            </a:lvl2pPr>
            <a:lvl3pPr marL="914411" indent="0">
              <a:buNone/>
              <a:defRPr sz="1600">
                <a:solidFill>
                  <a:schemeClr val="tx1">
                    <a:tint val="75000"/>
                  </a:schemeClr>
                </a:solidFill>
              </a:defRPr>
            </a:lvl3pPr>
            <a:lvl4pPr marL="1371617" indent="0">
              <a:buNone/>
              <a:defRPr sz="1400">
                <a:solidFill>
                  <a:schemeClr val="tx1">
                    <a:tint val="75000"/>
                  </a:schemeClr>
                </a:solidFill>
              </a:defRPr>
            </a:lvl4pPr>
            <a:lvl5pPr marL="1828823" indent="0">
              <a:buNone/>
              <a:defRPr sz="1400">
                <a:solidFill>
                  <a:schemeClr val="tx1">
                    <a:tint val="75000"/>
                  </a:schemeClr>
                </a:solidFill>
              </a:defRPr>
            </a:lvl5pPr>
            <a:lvl6pPr marL="2286029" indent="0">
              <a:buNone/>
              <a:defRPr sz="1400">
                <a:solidFill>
                  <a:schemeClr val="tx1">
                    <a:tint val="75000"/>
                  </a:schemeClr>
                </a:solidFill>
              </a:defRPr>
            </a:lvl6pPr>
            <a:lvl7pPr marL="2743234" indent="0">
              <a:buNone/>
              <a:defRPr sz="1400">
                <a:solidFill>
                  <a:schemeClr val="tx1">
                    <a:tint val="75000"/>
                  </a:schemeClr>
                </a:solidFill>
              </a:defRPr>
            </a:lvl7pPr>
            <a:lvl8pPr marL="3200440" indent="0">
              <a:buNone/>
              <a:defRPr sz="1400">
                <a:solidFill>
                  <a:schemeClr val="tx1">
                    <a:tint val="75000"/>
                  </a:schemeClr>
                </a:solidFill>
              </a:defRPr>
            </a:lvl8pPr>
            <a:lvl9pPr marL="3657646"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0"/>
          </p:nvPr>
        </p:nvSpPr>
        <p:spPr>
          <a:solidFill>
            <a:srgbClr val="73B632"/>
          </a:solidFill>
        </p:spPr>
        <p:txBody>
          <a:bodyPr/>
          <a:lstStyle>
            <a:lvl1pPr defTabSz="914411">
              <a:defRPr smtClean="0"/>
            </a:lvl1pPr>
          </a:lstStyle>
          <a:p>
            <a:pPr>
              <a:defRPr/>
            </a:pPr>
            <a:fld id="{53739C7E-4284-4078-A168-25BFAF6F7216}" type="slidenum">
              <a:rPr lang="en-US" altLang="en-US"/>
              <a:pPr>
                <a:defRPr/>
              </a:pPr>
              <a:t>‹#›</a:t>
            </a:fld>
            <a:endParaRPr lang="en-US" altLang="en-US"/>
          </a:p>
        </p:txBody>
      </p:sp>
    </p:spTree>
    <p:extLst>
      <p:ext uri="{BB962C8B-B14F-4D97-AF65-F5344CB8AC3E}">
        <p14:creationId xmlns:p14="http://schemas.microsoft.com/office/powerpoint/2010/main" val="359663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19697" y="1371600"/>
            <a:ext cx="944761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4350" y="152400"/>
            <a:ext cx="9258300" cy="1143000"/>
          </a:xfrm>
        </p:spPr>
        <p:txBody>
          <a:bodyPr/>
          <a:lstStyle>
            <a:lvl1pPr>
              <a:defRPr b="1" i="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514350" y="1524000"/>
            <a:ext cx="9258300" cy="4525963"/>
          </a:xfrm>
        </p:spPr>
        <p:txBody>
          <a:bodyPr/>
          <a:lstStyle>
            <a:lvl1pPr>
              <a:buSzPct val="8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3928151"/>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14349" y="1450109"/>
            <a:ext cx="4468416" cy="4378036"/>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6" name="Content Placeholder 5"/>
          <p:cNvSpPr>
            <a:spLocks noGrp="1"/>
          </p:cNvSpPr>
          <p:nvPr>
            <p:ph sz="quarter" idx="11"/>
          </p:nvPr>
        </p:nvSpPr>
        <p:spPr>
          <a:xfrm>
            <a:off x="5293520" y="1450109"/>
            <a:ext cx="4479131" cy="4378036"/>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a:solidFill>
            <a:srgbClr val="73B632"/>
          </a:solidFill>
        </p:spPr>
        <p:txBody>
          <a:bodyPr/>
          <a:lstStyle>
            <a:lvl1pPr defTabSz="914411">
              <a:defRPr smtClean="0"/>
            </a:lvl1pPr>
          </a:lstStyle>
          <a:p>
            <a:pPr>
              <a:defRPr/>
            </a:pPr>
            <a:fld id="{4123B174-618B-4155-A00F-151A42F59BD7}" type="slidenum">
              <a:rPr lang="en-US" altLang="en-US"/>
              <a:pPr>
                <a:defRPr/>
              </a:pPr>
              <a:t>‹#›</a:t>
            </a:fld>
            <a:endParaRPr lang="en-US" altLang="en-US"/>
          </a:p>
        </p:txBody>
      </p:sp>
    </p:spTree>
    <p:extLst>
      <p:ext uri="{BB962C8B-B14F-4D97-AF65-F5344CB8AC3E}">
        <p14:creationId xmlns:p14="http://schemas.microsoft.com/office/powerpoint/2010/main" val="3737611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543677"/>
            <a:ext cx="10287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8" name="Rectangle 7"/>
          <p:cNvSpPr/>
          <p:nvPr userDrawn="1"/>
        </p:nvSpPr>
        <p:spPr>
          <a:xfrm>
            <a:off x="8470703" y="6543677"/>
            <a:ext cx="1301948"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cxnSp>
        <p:nvCxnSpPr>
          <p:cNvPr id="9" name="Straight Connector 8"/>
          <p:cNvCxnSpPr/>
          <p:nvPr userDrawn="1"/>
        </p:nvCxnSpPr>
        <p:spPr>
          <a:xfrm>
            <a:off x="0" y="1249363"/>
            <a:ext cx="10287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2"/>
            <a:ext cx="473274" cy="1249363"/>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204" y="69850"/>
            <a:ext cx="225385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1" y="1353312"/>
            <a:ext cx="4545211" cy="639762"/>
          </a:xfrm>
        </p:spPr>
        <p:txBody>
          <a:bodyPr/>
          <a:lstStyle>
            <a:lvl1pPr marL="0" indent="0">
              <a:buNone/>
              <a:defRPr sz="2200" b="0">
                <a:solidFill>
                  <a:srgbClr val="73B632"/>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14351" y="2058462"/>
            <a:ext cx="4545211" cy="3951288"/>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225655" y="1353312"/>
            <a:ext cx="4546997" cy="639762"/>
          </a:xfrm>
        </p:spPr>
        <p:txBody>
          <a:bodyPr>
            <a:normAutofit/>
          </a:bodyPr>
          <a:lstStyle>
            <a:lvl1pPr marL="0" indent="0">
              <a:buNone/>
              <a:defRPr sz="2200" b="0">
                <a:solidFill>
                  <a:srgbClr val="73B632"/>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225655" y="2058462"/>
            <a:ext cx="4546997" cy="3951288"/>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10"/>
          </p:nvPr>
        </p:nvSpPr>
        <p:spPr>
          <a:solidFill>
            <a:srgbClr val="73B632"/>
          </a:solidFill>
        </p:spPr>
        <p:txBody>
          <a:bodyPr/>
          <a:lstStyle>
            <a:lvl1pPr defTabSz="914411">
              <a:defRPr smtClean="0"/>
            </a:lvl1pPr>
          </a:lstStyle>
          <a:p>
            <a:pPr>
              <a:defRPr/>
            </a:pPr>
            <a:fld id="{172F50ED-8762-4928-9BDA-0F941762D70C}" type="slidenum">
              <a:rPr lang="en-US" altLang="en-US"/>
              <a:pPr>
                <a:defRPr/>
              </a:pPr>
              <a:t>‹#›</a:t>
            </a:fld>
            <a:endParaRPr lang="en-US" altLang="en-US"/>
          </a:p>
        </p:txBody>
      </p:sp>
    </p:spTree>
    <p:extLst>
      <p:ext uri="{BB962C8B-B14F-4D97-AF65-F5344CB8AC3E}">
        <p14:creationId xmlns:p14="http://schemas.microsoft.com/office/powerpoint/2010/main" val="355069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Horizontal">
    <p:spTree>
      <p:nvGrpSpPr>
        <p:cNvPr id="1" name=""/>
        <p:cNvGrpSpPr/>
        <p:nvPr/>
      </p:nvGrpSpPr>
      <p:grpSpPr>
        <a:xfrm>
          <a:off x="0" y="0"/>
          <a:ext cx="0" cy="0"/>
          <a:chOff x="0" y="0"/>
          <a:chExt cx="0" cy="0"/>
        </a:xfrm>
      </p:grpSpPr>
      <p:cxnSp>
        <p:nvCxnSpPr>
          <p:cNvPr id="5" name="Straight Connector 4"/>
          <p:cNvCxnSpPr/>
          <p:nvPr userDrawn="1"/>
        </p:nvCxnSpPr>
        <p:spPr>
          <a:xfrm>
            <a:off x="0" y="1249363"/>
            <a:ext cx="10287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1">
                    <a:lumMod val="75000"/>
                  </a:schemeClr>
                </a:solidFill>
              </a:defRPr>
            </a:lvl1pPr>
          </a:lstStyle>
          <a:p>
            <a:r>
              <a:rPr lang="en-US" dirty="0"/>
              <a:t>Click to edit Master title style</a:t>
            </a:r>
          </a:p>
        </p:txBody>
      </p:sp>
      <p:sp>
        <p:nvSpPr>
          <p:cNvPr id="6" name="Content Placeholder 6"/>
          <p:cNvSpPr>
            <a:spLocks noGrp="1"/>
          </p:cNvSpPr>
          <p:nvPr>
            <p:ph sz="quarter" idx="12"/>
          </p:nvPr>
        </p:nvSpPr>
        <p:spPr>
          <a:xfrm>
            <a:off x="514350" y="3886200"/>
            <a:ext cx="9258300" cy="22098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3"/>
          </p:nvPr>
        </p:nvSpPr>
        <p:spPr>
          <a:xfrm>
            <a:off x="514350" y="1524000"/>
            <a:ext cx="9258300" cy="22098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4"/>
          </p:nvPr>
        </p:nvSpPr>
        <p:spPr/>
        <p:txBody>
          <a:bodyPr/>
          <a:lstStyle>
            <a:lvl1pPr defTabSz="914411">
              <a:defRPr smtClean="0"/>
            </a:lvl1pPr>
          </a:lstStyle>
          <a:p>
            <a:pPr>
              <a:defRPr/>
            </a:pPr>
            <a:fld id="{EDB32E04-7FE3-48A8-A2F7-00E870680291}" type="slidenum">
              <a:rPr lang="en-US" altLang="en-US"/>
              <a:pPr>
                <a:defRPr/>
              </a:pPr>
              <a:t>‹#›</a:t>
            </a:fld>
            <a:endParaRPr lang="en-US" altLang="en-US"/>
          </a:p>
        </p:txBody>
      </p:sp>
    </p:spTree>
    <p:extLst>
      <p:ext uri="{BB962C8B-B14F-4D97-AF65-F5344CB8AC3E}">
        <p14:creationId xmlns:p14="http://schemas.microsoft.com/office/powerpoint/2010/main" val="962241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249363"/>
            <a:ext cx="10287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1">
                    <a:lumMod val="75000"/>
                  </a:schemeClr>
                </a:solidFill>
              </a:defRPr>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defTabSz="914411">
              <a:defRPr smtClean="0"/>
            </a:lvl1pPr>
          </a:lstStyle>
          <a:p>
            <a:pPr>
              <a:defRPr/>
            </a:pPr>
            <a:fld id="{D06E0D28-E19E-4C7C-907F-3BB12478346A}" type="slidenum">
              <a:rPr lang="en-US" altLang="en-US"/>
              <a:pPr>
                <a:defRPr/>
              </a:pPr>
              <a:t>‹#›</a:t>
            </a:fld>
            <a:endParaRPr lang="en-US" altLang="en-US"/>
          </a:p>
        </p:txBody>
      </p:sp>
    </p:spTree>
    <p:extLst>
      <p:ext uri="{BB962C8B-B14F-4D97-AF65-F5344CB8AC3E}">
        <p14:creationId xmlns:p14="http://schemas.microsoft.com/office/powerpoint/2010/main" val="2544503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6543677"/>
            <a:ext cx="10287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3" name="Rectangle 2"/>
          <p:cNvSpPr/>
          <p:nvPr userDrawn="1"/>
        </p:nvSpPr>
        <p:spPr>
          <a:xfrm>
            <a:off x="8470703" y="6543677"/>
            <a:ext cx="1301948"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cxnSp>
        <p:nvCxnSpPr>
          <p:cNvPr id="4" name="Straight Connector 3"/>
          <p:cNvCxnSpPr/>
          <p:nvPr userDrawn="1"/>
        </p:nvCxnSpPr>
        <p:spPr>
          <a:xfrm>
            <a:off x="0" y="1249363"/>
            <a:ext cx="10287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0" y="2"/>
            <a:ext cx="473274" cy="1249363"/>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204" y="69850"/>
            <a:ext cx="225385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10"/>
          </p:nvPr>
        </p:nvSpPr>
        <p:spPr>
          <a:solidFill>
            <a:srgbClr val="73B632"/>
          </a:solidFill>
        </p:spPr>
        <p:txBody>
          <a:bodyPr/>
          <a:lstStyle>
            <a:lvl1pPr defTabSz="914411">
              <a:defRPr smtClean="0"/>
            </a:lvl1pPr>
          </a:lstStyle>
          <a:p>
            <a:pPr>
              <a:defRPr/>
            </a:pPr>
            <a:fld id="{256325A0-EBA2-4391-B390-8A7B1A760EE1}" type="slidenum">
              <a:rPr lang="en-US" altLang="en-US"/>
              <a:pPr>
                <a:defRPr/>
              </a:pPr>
              <a:t>‹#›</a:t>
            </a:fld>
            <a:endParaRPr lang="en-US" altLang="en-US"/>
          </a:p>
        </p:txBody>
      </p:sp>
    </p:spTree>
    <p:extLst>
      <p:ext uri="{BB962C8B-B14F-4D97-AF65-F5344CB8AC3E}">
        <p14:creationId xmlns:p14="http://schemas.microsoft.com/office/powerpoint/2010/main" val="1907290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0" y="1249363"/>
            <a:ext cx="10287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half" idx="2"/>
          </p:nvPr>
        </p:nvSpPr>
        <p:spPr>
          <a:xfrm>
            <a:off x="514352" y="1435101"/>
            <a:ext cx="3384352" cy="4429990"/>
          </a:xfrm>
        </p:spPr>
        <p:txBody>
          <a:bodyPr>
            <a:normAutofit/>
          </a:bodyPr>
          <a:lstStyle>
            <a:lvl1pPr marL="0" indent="0">
              <a:buNone/>
              <a:defRPr sz="1800" i="1">
                <a:solidFill>
                  <a:schemeClr val="tx1">
                    <a:lumMod val="75000"/>
                  </a:schemeClr>
                </a:solidFill>
              </a:defRPr>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dirty="0"/>
              <a:t>Click to edit Master text styles</a:t>
            </a:r>
          </a:p>
        </p:txBody>
      </p:sp>
      <p:sp>
        <p:nvSpPr>
          <p:cNvPr id="8" name="Text Placeholder 7"/>
          <p:cNvSpPr>
            <a:spLocks noGrp="1"/>
          </p:cNvSpPr>
          <p:nvPr>
            <p:ph type="body" sz="quarter" idx="11"/>
          </p:nvPr>
        </p:nvSpPr>
        <p:spPr>
          <a:xfrm>
            <a:off x="3979069" y="1435099"/>
            <a:ext cx="5793582" cy="4429991"/>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lvl1pPr defTabSz="914411">
              <a:defRPr smtClean="0"/>
            </a:lvl1pPr>
          </a:lstStyle>
          <a:p>
            <a:pPr>
              <a:defRPr/>
            </a:pPr>
            <a:fld id="{81826F79-9D43-4B58-A600-D0FF0946B4A3}" type="slidenum">
              <a:rPr lang="en-US" altLang="en-US"/>
              <a:pPr>
                <a:defRPr/>
              </a:pPr>
              <a:t>‹#›</a:t>
            </a:fld>
            <a:endParaRPr lang="en-US" altLang="en-US"/>
          </a:p>
        </p:txBody>
      </p:sp>
    </p:spTree>
    <p:extLst>
      <p:ext uri="{BB962C8B-B14F-4D97-AF65-F5344CB8AC3E}">
        <p14:creationId xmlns:p14="http://schemas.microsoft.com/office/powerpoint/2010/main" val="655584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t"/>
          <a:lstStyle>
            <a:lvl1pPr algn="l">
              <a:defRPr sz="1800" b="0">
                <a:solidFill>
                  <a:schemeClr val="tx1">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2016324" y="612775"/>
            <a:ext cx="6172200" cy="4114800"/>
          </a:xfrm>
        </p:spPr>
        <p:txBody>
          <a:bodyPr rtlCol="0">
            <a:normAutofit/>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pPr lvl="0"/>
            <a:endParaRPr lang="en-US" noProof="0" dirty="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800" i="1">
                <a:solidFill>
                  <a:srgbClr val="777877"/>
                </a:solidFill>
              </a:defRPr>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defTabSz="914411">
              <a:defRPr smtClean="0"/>
            </a:lvl1pPr>
          </a:lstStyle>
          <a:p>
            <a:pPr>
              <a:defRPr/>
            </a:pPr>
            <a:fld id="{573DA614-57FA-4205-9961-8DFDB780A472}" type="slidenum">
              <a:rPr lang="en-US" altLang="en-US"/>
              <a:pPr>
                <a:defRPr/>
              </a:pPr>
              <a:t>‹#›</a:t>
            </a:fld>
            <a:endParaRPr lang="en-US" altLang="en-US"/>
          </a:p>
        </p:txBody>
      </p:sp>
    </p:spTree>
    <p:extLst>
      <p:ext uri="{BB962C8B-B14F-4D97-AF65-F5344CB8AC3E}">
        <p14:creationId xmlns:p14="http://schemas.microsoft.com/office/powerpoint/2010/main" val="21897551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Rectangle 1"/>
          <p:cNvSpPr/>
          <p:nvPr userDrawn="1"/>
        </p:nvSpPr>
        <p:spPr>
          <a:xfrm>
            <a:off x="0" y="274640"/>
            <a:ext cx="473274" cy="9747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sp>
        <p:nvSpPr>
          <p:cNvPr id="3" name="Rectangle 2"/>
          <p:cNvSpPr/>
          <p:nvPr userDrawn="1"/>
        </p:nvSpPr>
        <p:spPr>
          <a:xfrm>
            <a:off x="0" y="0"/>
            <a:ext cx="10287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sp>
        <p:nvSpPr>
          <p:cNvPr id="4" name="Rectangle 3"/>
          <p:cNvSpPr/>
          <p:nvPr userDrawn="1"/>
        </p:nvSpPr>
        <p:spPr>
          <a:xfrm>
            <a:off x="9813728" y="3209927"/>
            <a:ext cx="473273" cy="14700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sp>
        <p:nvSpPr>
          <p:cNvPr id="5" name="Rectangle 4"/>
          <p:cNvSpPr/>
          <p:nvPr userDrawn="1"/>
        </p:nvSpPr>
        <p:spPr>
          <a:xfrm>
            <a:off x="1619847" y="3209927"/>
            <a:ext cx="8047434" cy="147002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hangingPunct="1">
              <a:defRPr/>
            </a:pPr>
            <a:endParaRPr lang="en-US">
              <a:solidFill>
                <a:srgbClr val="FFFFFF"/>
              </a:solidFill>
            </a:endParaRPr>
          </a:p>
        </p:txBody>
      </p:sp>
    </p:spTree>
    <p:extLst>
      <p:ext uri="{BB962C8B-B14F-4D97-AF65-F5344CB8AC3E}">
        <p14:creationId xmlns:p14="http://schemas.microsoft.com/office/powerpoint/2010/main" val="133702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19697" y="1066800"/>
            <a:ext cx="944761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4350" y="76200"/>
            <a:ext cx="9258300" cy="1143000"/>
          </a:xfrm>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578652" y="1600207"/>
            <a:ext cx="512207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72164" y="1600207"/>
            <a:ext cx="512207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4"/>
          <p:cNvSpPr>
            <a:spLocks noGrp="1"/>
          </p:cNvSpPr>
          <p:nvPr>
            <p:ph type="dt" sz="half" idx="10"/>
          </p:nvPr>
        </p:nvSpPr>
        <p:spPr/>
        <p:txBody>
          <a:bodyPr/>
          <a:lstStyle>
            <a:lvl1pPr fontAlgn="auto">
              <a:spcBef>
                <a:spcPts val="0"/>
              </a:spcBef>
              <a:spcAft>
                <a:spcPts val="0"/>
              </a:spcAft>
              <a:defRPr baseline="0"/>
            </a:lvl1pPr>
          </a:lstStyle>
          <a:p>
            <a:pPr>
              <a:defRPr/>
            </a:pPr>
            <a:fld id="{15179B47-84CE-4F21-92DD-5A5576B0EAA5}" type="datetimeFigureOut">
              <a:rPr lang="fr-FR"/>
              <a:pPr>
                <a:defRPr/>
              </a:pPr>
              <a:t>12/06/2018</a:t>
            </a:fld>
            <a:endParaRPr lang="fr-FR" dirty="0"/>
          </a:p>
        </p:txBody>
      </p:sp>
      <p:sp>
        <p:nvSpPr>
          <p:cNvPr id="7" name="Footer Placeholder 5"/>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8" name="Slide Number Placeholder 6"/>
          <p:cNvSpPr>
            <a:spLocks noGrp="1"/>
          </p:cNvSpPr>
          <p:nvPr>
            <p:ph type="sldNum" sz="quarter" idx="12"/>
          </p:nvPr>
        </p:nvSpPr>
        <p:spPr/>
        <p:txBody>
          <a:bodyPr/>
          <a:lstStyle>
            <a:lvl1pPr>
              <a:defRPr baseline="0" smtClean="0"/>
            </a:lvl1pPr>
          </a:lstStyle>
          <a:p>
            <a:pPr>
              <a:defRPr/>
            </a:pPr>
            <a:fld id="{1E389C0F-1F38-45DE-BE15-23B6157AF073}" type="slidenum">
              <a:rPr lang="fr-FR" altLang="en-US"/>
              <a:pPr>
                <a:defRPr/>
              </a:pPr>
              <a:t>‹#›</a:t>
            </a:fld>
            <a:endParaRPr lang="fr-FR" altLang="en-US"/>
          </a:p>
        </p:txBody>
      </p:sp>
    </p:spTree>
    <p:extLst>
      <p:ext uri="{BB962C8B-B14F-4D97-AF65-F5344CB8AC3E}">
        <p14:creationId xmlns:p14="http://schemas.microsoft.com/office/powerpoint/2010/main" val="35012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1">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fontAlgn="auto">
              <a:spcBef>
                <a:spcPts val="0"/>
              </a:spcBef>
              <a:spcAft>
                <a:spcPts val="0"/>
              </a:spcAft>
              <a:defRPr baseline="0"/>
            </a:lvl1pPr>
          </a:lstStyle>
          <a:p>
            <a:pPr>
              <a:defRPr/>
            </a:pPr>
            <a:fld id="{52F5D2A6-DF72-4F16-83CD-AF0637B3A078}" type="datetimeFigureOut">
              <a:rPr lang="en-US"/>
              <a:pPr>
                <a:defRPr/>
              </a:pPr>
              <a:t>6/12/2018</a:t>
            </a:fld>
            <a:endParaRPr lang="en-US" dirty="0"/>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baseline="0">
                <a:effectLst/>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baseline="0" smtClean="0">
                <a:effectLst/>
              </a:defRPr>
            </a:lvl1pPr>
          </a:lstStyle>
          <a:p>
            <a:pPr>
              <a:defRPr/>
            </a:pPr>
            <a:fld id="{3DA31295-4FA2-4438-B96F-DB67EBF34C80}" type="slidenum">
              <a:rPr lang="en-US" altLang="en-US"/>
              <a:pPr>
                <a:defRPr/>
              </a:pPr>
              <a:t>‹#›</a:t>
            </a:fld>
            <a:endParaRPr lang="en-US" altLang="en-US"/>
          </a:p>
        </p:txBody>
      </p:sp>
    </p:spTree>
    <p:extLst>
      <p:ext uri="{BB962C8B-B14F-4D97-AF65-F5344CB8AC3E}">
        <p14:creationId xmlns:p14="http://schemas.microsoft.com/office/powerpoint/2010/main" val="298938312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baseline="0"/>
            </a:lvl1pPr>
          </a:lstStyle>
          <a:p>
            <a:pPr>
              <a:defRPr/>
            </a:pPr>
            <a:fld id="{5E7B9A1A-BE2F-4096-A63F-BB3427CC523C}" type="datetimeFigureOut">
              <a:rPr lang="fr-FR"/>
              <a:pPr>
                <a:defRPr/>
              </a:pPr>
              <a:t>12/06/2018</a:t>
            </a:fld>
            <a:endParaRPr lang="fr-FR" dirty="0"/>
          </a:p>
        </p:txBody>
      </p:sp>
      <p:sp>
        <p:nvSpPr>
          <p:cNvPr id="3" name="Footer Placeholder 2"/>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4" name="Slide Number Placeholder 3"/>
          <p:cNvSpPr>
            <a:spLocks noGrp="1"/>
          </p:cNvSpPr>
          <p:nvPr>
            <p:ph type="sldNum" sz="quarter" idx="12"/>
          </p:nvPr>
        </p:nvSpPr>
        <p:spPr/>
        <p:txBody>
          <a:bodyPr/>
          <a:lstStyle>
            <a:lvl1pPr>
              <a:defRPr baseline="0" smtClean="0"/>
            </a:lvl1pPr>
          </a:lstStyle>
          <a:p>
            <a:pPr>
              <a:defRPr/>
            </a:pPr>
            <a:fld id="{C88294BD-1A5E-4B94-8B1F-6A16B45F23FE}" type="slidenum">
              <a:rPr lang="fr-FR" altLang="en-US"/>
              <a:pPr>
                <a:defRPr/>
              </a:pPr>
              <a:t>‹#›</a:t>
            </a:fld>
            <a:endParaRPr lang="fr-FR" altLang="en-US"/>
          </a:p>
        </p:txBody>
      </p:sp>
    </p:spTree>
    <p:extLst>
      <p:ext uri="{BB962C8B-B14F-4D97-AF65-F5344CB8AC3E}">
        <p14:creationId xmlns:p14="http://schemas.microsoft.com/office/powerpoint/2010/main" val="129957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92"/>
            <a:ext cx="8743950" cy="1470025"/>
          </a:xfrm>
        </p:spPr>
        <p:txBody>
          <a:bodyPr/>
          <a:lstStyle>
            <a:lvl1pPr>
              <a:defRPr b="1">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543050" y="3886200"/>
            <a:ext cx="7200900" cy="1752600"/>
          </a:xfrm>
        </p:spPr>
        <p:txBody>
          <a:bodyPr/>
          <a:lstStyle>
            <a:lvl1pPr marL="0" indent="0" algn="ctr">
              <a:buNone/>
              <a:defRPr>
                <a:solidFill>
                  <a:schemeClr val="tx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baseline="0"/>
            </a:lvl1pPr>
          </a:lstStyle>
          <a:p>
            <a:pPr>
              <a:defRPr/>
            </a:pPr>
            <a:fld id="{F1107A61-2A47-4CD5-9E94-A1597EEC567B}" type="datetimeFigureOut">
              <a:rPr lang="fr-FR"/>
              <a:pPr>
                <a:defRPr/>
              </a:pPr>
              <a:t>12/06/2018</a:t>
            </a:fld>
            <a:endParaRPr lang="fr-FR" dirty="0"/>
          </a:p>
        </p:txBody>
      </p:sp>
      <p:sp>
        <p:nvSpPr>
          <p:cNvPr id="5" name="Footer Placeholder 4"/>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6" name="Slide Number Placeholder 5"/>
          <p:cNvSpPr>
            <a:spLocks noGrp="1"/>
          </p:cNvSpPr>
          <p:nvPr>
            <p:ph type="sldNum" sz="quarter" idx="12"/>
          </p:nvPr>
        </p:nvSpPr>
        <p:spPr/>
        <p:txBody>
          <a:bodyPr/>
          <a:lstStyle>
            <a:lvl1pPr>
              <a:defRPr baseline="0" smtClean="0"/>
            </a:lvl1pPr>
          </a:lstStyle>
          <a:p>
            <a:pPr>
              <a:defRPr/>
            </a:pPr>
            <a:fld id="{D071FB8C-3CB7-450B-BEDB-B4C8415DAD89}" type="slidenum">
              <a:rPr lang="fr-FR" altLang="en-US"/>
              <a:pPr>
                <a:defRPr/>
              </a:pPr>
              <a:t>‹#›</a:t>
            </a:fld>
            <a:endParaRPr lang="fr-FR" altLang="en-US"/>
          </a:p>
        </p:txBody>
      </p:sp>
    </p:spTree>
    <p:extLst>
      <p:ext uri="{BB962C8B-B14F-4D97-AF65-F5344CB8AC3E}">
        <p14:creationId xmlns:p14="http://schemas.microsoft.com/office/powerpoint/2010/main" val="426744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419697" y="1371600"/>
            <a:ext cx="944761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19697" y="1371600"/>
            <a:ext cx="944761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14350" y="152400"/>
            <a:ext cx="9258300" cy="1143000"/>
          </a:xfrm>
        </p:spPr>
        <p:txBody>
          <a:bodyPr/>
          <a:lstStyle>
            <a:lvl1pPr>
              <a:defRPr b="1" i="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514350" y="1524000"/>
            <a:ext cx="9258300" cy="4525963"/>
          </a:xfrm>
        </p:spPr>
        <p:txBody>
          <a:bodyPr/>
          <a:lstStyle>
            <a:lvl1pPr>
              <a:buSzPct val="8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98538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19697" y="1447800"/>
            <a:ext cx="944761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578653" y="1600207"/>
            <a:ext cx="44886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72164" y="1600207"/>
            <a:ext cx="40719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fontAlgn="auto">
              <a:spcBef>
                <a:spcPts val="0"/>
              </a:spcBef>
              <a:spcAft>
                <a:spcPts val="0"/>
              </a:spcAft>
              <a:defRPr baseline="0"/>
            </a:lvl1pPr>
          </a:lstStyle>
          <a:p>
            <a:pPr>
              <a:defRPr/>
            </a:pPr>
            <a:fld id="{C593EC09-0D16-4F50-899E-52D3D7A52B90}" type="datetimeFigureOut">
              <a:rPr lang="fr-FR"/>
              <a:pPr>
                <a:defRPr/>
              </a:pPr>
              <a:t>12/06/2018</a:t>
            </a:fld>
            <a:endParaRPr lang="fr-FR" dirty="0"/>
          </a:p>
        </p:txBody>
      </p:sp>
      <p:sp>
        <p:nvSpPr>
          <p:cNvPr id="7" name="Footer Placeholder 5"/>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8" name="Slide Number Placeholder 6"/>
          <p:cNvSpPr>
            <a:spLocks noGrp="1"/>
          </p:cNvSpPr>
          <p:nvPr>
            <p:ph type="sldNum" sz="quarter" idx="12"/>
          </p:nvPr>
        </p:nvSpPr>
        <p:spPr/>
        <p:txBody>
          <a:bodyPr/>
          <a:lstStyle>
            <a:lvl1pPr>
              <a:defRPr baseline="0" smtClean="0"/>
            </a:lvl1pPr>
          </a:lstStyle>
          <a:p>
            <a:pPr>
              <a:defRPr/>
            </a:pPr>
            <a:fld id="{C464AB22-334C-4F5A-A7C4-9D192A1514CF}" type="slidenum">
              <a:rPr lang="fr-FR" altLang="en-US"/>
              <a:pPr>
                <a:defRPr/>
              </a:pPr>
              <a:t>‹#›</a:t>
            </a:fld>
            <a:endParaRPr lang="fr-FR" altLang="en-US"/>
          </a:p>
        </p:txBody>
      </p:sp>
    </p:spTree>
    <p:extLst>
      <p:ext uri="{BB962C8B-B14F-4D97-AF65-F5344CB8AC3E}">
        <p14:creationId xmlns:p14="http://schemas.microsoft.com/office/powerpoint/2010/main" val="989272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baseline="0"/>
            </a:lvl1pPr>
          </a:lstStyle>
          <a:p>
            <a:pPr>
              <a:defRPr/>
            </a:pPr>
            <a:fld id="{4C85B725-881B-41C2-9510-7C84B301DC84}" type="datetimeFigureOut">
              <a:rPr lang="en-US"/>
              <a:pPr>
                <a:defRPr/>
              </a:pPr>
              <a:t>6/12/2018</a:t>
            </a:fld>
            <a:endParaRPr lang="en-US" dirty="0"/>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baseline="0">
                <a:effectLst/>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baseline="0" smtClean="0"/>
            </a:lvl1pPr>
          </a:lstStyle>
          <a:p>
            <a:pPr>
              <a:defRPr/>
            </a:pPr>
            <a:fld id="{0B32827B-F60E-4BED-A719-5CC6D3677145}" type="slidenum">
              <a:rPr lang="en-US" altLang="en-US"/>
              <a:pPr>
                <a:defRPr/>
              </a:pPr>
              <a:t>‹#›</a:t>
            </a:fld>
            <a:endParaRPr lang="en-US" altLang="en-US"/>
          </a:p>
        </p:txBody>
      </p:sp>
    </p:spTree>
    <p:extLst>
      <p:ext uri="{BB962C8B-B14F-4D97-AF65-F5344CB8AC3E}">
        <p14:creationId xmlns:p14="http://schemas.microsoft.com/office/powerpoint/2010/main" val="346685782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14350" y="1600202"/>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14350" y="6356352"/>
            <a:ext cx="2400300" cy="365125"/>
          </a:xfrm>
          <a:prstGeom prst="rect">
            <a:avLst/>
          </a:prstGeom>
        </p:spPr>
        <p:txBody>
          <a:bodyPr vert="horz" lIns="91440" tIns="45720" rIns="91440" bIns="45720" rtlCol="0" anchor="ctr"/>
          <a:lstStyle>
            <a:lvl1pPr algn="l" eaLnBrk="0" hangingPunct="0">
              <a:defRPr sz="1200" baseline="-25000">
                <a:solidFill>
                  <a:srgbClr val="000000">
                    <a:tint val="75000"/>
                  </a:srgbClr>
                </a:solidFill>
                <a:effectLst>
                  <a:outerShdw blurRad="38100" dist="38100" dir="2700000" algn="tl">
                    <a:srgbClr val="000000">
                      <a:alpha val="43137"/>
                    </a:srgbClr>
                  </a:outerShdw>
                </a:effectLst>
                <a:latin typeface="Arial" pitchFamily="34" charset="0"/>
                <a:cs typeface="+mn-cs"/>
              </a:defRPr>
            </a:lvl1pPr>
          </a:lstStyle>
          <a:p>
            <a:pPr>
              <a:defRPr/>
            </a:pPr>
            <a:fld id="{F8068C43-B813-48E5-ABA2-06E162AE749E}" type="datetimeFigureOut">
              <a:rPr lang="en-US"/>
              <a:pPr>
                <a:defRPr/>
              </a:pPr>
              <a:t>6/12/2018</a:t>
            </a:fld>
            <a:endParaRPr lang="en-US" dirty="0"/>
          </a:p>
        </p:txBody>
      </p:sp>
      <p:sp>
        <p:nvSpPr>
          <p:cNvPr id="5" name="Footer Placeholder 4"/>
          <p:cNvSpPr>
            <a:spLocks noGrp="1"/>
          </p:cNvSpPr>
          <p:nvPr>
            <p:ph type="ftr" sz="quarter" idx="3"/>
          </p:nvPr>
        </p:nvSpPr>
        <p:spPr>
          <a:xfrm>
            <a:off x="3514725" y="6356352"/>
            <a:ext cx="3257550" cy="365125"/>
          </a:xfrm>
          <a:prstGeom prst="rect">
            <a:avLst/>
          </a:prstGeom>
        </p:spPr>
        <p:txBody>
          <a:bodyPr vert="horz" lIns="91440" tIns="45720" rIns="91440" bIns="45720" rtlCol="0" anchor="ctr"/>
          <a:lstStyle>
            <a:lvl1pPr algn="ctr" eaLnBrk="0" hangingPunct="0">
              <a:defRPr sz="1200" baseline="-25000">
                <a:solidFill>
                  <a:srgbClr val="000000">
                    <a:tint val="75000"/>
                  </a:srgbClr>
                </a:solidFill>
                <a:effectLst>
                  <a:outerShdw blurRad="38100" dist="38100" dir="2700000" algn="tl">
                    <a:srgbClr val="000000">
                      <a:alpha val="43137"/>
                    </a:srgbClr>
                  </a:outerShdw>
                </a:effectLst>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7372350" y="6356352"/>
            <a:ext cx="24003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baseline="-25000" smtClean="0">
                <a:solidFill>
                  <a:srgbClr val="898989"/>
                </a:solidFill>
                <a:effectLst>
                  <a:outerShdw blurRad="38100" dist="38100" dir="2700000" algn="tl">
                    <a:srgbClr val="C0C0C0"/>
                  </a:outerShdw>
                </a:effectLst>
                <a:latin typeface="Arial" panose="020B0604020202020204" pitchFamily="34" charset="0"/>
              </a:defRPr>
            </a:lvl1pPr>
          </a:lstStyle>
          <a:p>
            <a:pPr>
              <a:defRPr/>
            </a:pPr>
            <a:fld id="{71998D27-8869-4A2B-A235-7C4CE0A036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Lst>
  <p:txStyles>
    <p:titleStyle>
      <a:lvl1pPr algn="ctr" rtl="0" eaLnBrk="0" fontAlgn="base" hangingPunct="0">
        <a:spcBef>
          <a:spcPct val="0"/>
        </a:spcBef>
        <a:spcAft>
          <a:spcPct val="0"/>
        </a:spcAft>
        <a:defRPr sz="4400" b="1" i="1"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514350" y="1600202"/>
            <a:ext cx="9258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itle Placeholder 1"/>
          <p:cNvSpPr>
            <a:spLocks noGrp="1"/>
          </p:cNvSpPr>
          <p:nvPr>
            <p:ph type="title"/>
          </p:nvPr>
        </p:nvSpPr>
        <p:spPr bwMode="auto">
          <a:xfrm>
            <a:off x="514350" y="274638"/>
            <a:ext cx="9258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514350" y="6356352"/>
            <a:ext cx="2400300" cy="365125"/>
          </a:xfrm>
          <a:prstGeom prst="rect">
            <a:avLst/>
          </a:prstGeom>
        </p:spPr>
        <p:txBody>
          <a:bodyPr vert="horz" lIns="91440" tIns="45720" rIns="91440" bIns="45720" rtlCol="0" anchor="ctr"/>
          <a:lstStyle>
            <a:lvl1pPr algn="l" eaLnBrk="0" hangingPunct="0">
              <a:defRPr sz="1200" baseline="-25000">
                <a:solidFill>
                  <a:srgbClr val="000000">
                    <a:tint val="75000"/>
                  </a:srgbClr>
                </a:solidFill>
                <a:effectLst/>
                <a:latin typeface="Arial" pitchFamily="34" charset="0"/>
                <a:cs typeface="+mn-cs"/>
              </a:defRPr>
            </a:lvl1pPr>
          </a:lstStyle>
          <a:p>
            <a:pPr>
              <a:defRPr/>
            </a:pPr>
            <a:fld id="{76B1C177-7AB7-451A-AC9D-544DDAB58C5B}" type="datetimeFigureOut">
              <a:rPr lang="en-US"/>
              <a:pPr>
                <a:defRPr/>
              </a:pPr>
              <a:t>6/12/2018</a:t>
            </a:fld>
            <a:endParaRPr lang="en-US" dirty="0"/>
          </a:p>
        </p:txBody>
      </p:sp>
      <p:sp>
        <p:nvSpPr>
          <p:cNvPr id="5" name="Footer Placeholder 4"/>
          <p:cNvSpPr>
            <a:spLocks noGrp="1"/>
          </p:cNvSpPr>
          <p:nvPr>
            <p:ph type="ftr" sz="quarter" idx="3"/>
          </p:nvPr>
        </p:nvSpPr>
        <p:spPr>
          <a:xfrm>
            <a:off x="3514725" y="6356352"/>
            <a:ext cx="3257550" cy="365125"/>
          </a:xfrm>
          <a:prstGeom prst="rect">
            <a:avLst/>
          </a:prstGeom>
        </p:spPr>
        <p:txBody>
          <a:bodyPr vert="horz" lIns="91440" tIns="45720" rIns="91440" bIns="45720" rtlCol="0" anchor="ctr"/>
          <a:lstStyle>
            <a:lvl1pPr algn="ctr" eaLnBrk="0" hangingPunct="0">
              <a:defRPr sz="1200" baseline="-25000">
                <a:solidFill>
                  <a:srgbClr val="000000">
                    <a:tint val="75000"/>
                  </a:srgbClr>
                </a:solidFill>
                <a:effectLst/>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7372350" y="6356352"/>
            <a:ext cx="24003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baseline="-25000" smtClean="0">
                <a:solidFill>
                  <a:srgbClr val="898989"/>
                </a:solidFill>
                <a:latin typeface="Arial" panose="020B0604020202020204" pitchFamily="34" charset="0"/>
              </a:defRPr>
            </a:lvl1pPr>
          </a:lstStyle>
          <a:p>
            <a:pPr>
              <a:defRPr/>
            </a:pPr>
            <a:fld id="{E49EDC8F-01D0-406C-873C-BABBFECBB3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54" r:id="rId9"/>
  </p:sldLayoutIdLst>
  <p:txStyles>
    <p:titleStyle>
      <a:lvl1pPr algn="ctr" rtl="0" eaLnBrk="0" fontAlgn="base" hangingPunct="0">
        <a:spcBef>
          <a:spcPct val="0"/>
        </a:spcBef>
        <a:spcAft>
          <a:spcPct val="0"/>
        </a:spcAft>
        <a:defRPr sz="4400" b="1" i="1"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5pPr>
      <a:lvl6pPr marL="457206" algn="ctr" rtl="0" eaLnBrk="1" fontAlgn="base" hangingPunct="1">
        <a:spcBef>
          <a:spcPct val="0"/>
        </a:spcBef>
        <a:spcAft>
          <a:spcPct val="0"/>
        </a:spcAft>
        <a:defRPr sz="4400">
          <a:solidFill>
            <a:schemeClr val="tx1"/>
          </a:solidFill>
          <a:latin typeface="Calibri" pitchFamily="34" charset="0"/>
        </a:defRPr>
      </a:lvl6pPr>
      <a:lvl7pPr marL="914411" algn="ctr" rtl="0" eaLnBrk="1" fontAlgn="base" hangingPunct="1">
        <a:spcBef>
          <a:spcPct val="0"/>
        </a:spcBef>
        <a:spcAft>
          <a:spcPct val="0"/>
        </a:spcAft>
        <a:defRPr sz="4400">
          <a:solidFill>
            <a:schemeClr val="tx1"/>
          </a:solidFill>
          <a:latin typeface="Calibri" pitchFamily="34" charset="0"/>
        </a:defRPr>
      </a:lvl7pPr>
      <a:lvl8pPr marL="1371617" algn="ctr" rtl="0" eaLnBrk="1" fontAlgn="base" hangingPunct="1">
        <a:spcBef>
          <a:spcPct val="0"/>
        </a:spcBef>
        <a:spcAft>
          <a:spcPct val="0"/>
        </a:spcAft>
        <a:defRPr sz="4400">
          <a:solidFill>
            <a:schemeClr val="tx1"/>
          </a:solidFill>
          <a:latin typeface="Calibri" pitchFamily="34" charset="0"/>
        </a:defRPr>
      </a:lvl8pPr>
      <a:lvl9pPr marL="1828823"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162897" y="274640"/>
            <a:ext cx="6609754"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 </a:t>
            </a:r>
          </a:p>
        </p:txBody>
      </p:sp>
      <p:sp>
        <p:nvSpPr>
          <p:cNvPr id="4099" name="Text Placeholder 2"/>
          <p:cNvSpPr>
            <a:spLocks noGrp="1"/>
          </p:cNvSpPr>
          <p:nvPr>
            <p:ph type="body" idx="1"/>
          </p:nvPr>
        </p:nvSpPr>
        <p:spPr bwMode="auto">
          <a:xfrm>
            <a:off x="514350" y="1354138"/>
            <a:ext cx="92583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11"/>
          <p:cNvSpPr>
            <a:spLocks noChangeArrowheads="1"/>
          </p:cNvSpPr>
          <p:nvPr/>
        </p:nvSpPr>
        <p:spPr bwMode="auto">
          <a:xfrm>
            <a:off x="0" y="6543677"/>
            <a:ext cx="10287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endParaRPr lang="en-US" altLang="en-US" sz="1200" b="1">
              <a:solidFill>
                <a:srgbClr val="FFFFFF"/>
              </a:solidFill>
              <a:latin typeface="Segoe UI" pitchFamily="34" charset="0"/>
              <a:cs typeface="Segoe UI" pitchFamily="34" charset="0"/>
            </a:endParaRPr>
          </a:p>
        </p:txBody>
      </p:sp>
      <p:sp>
        <p:nvSpPr>
          <p:cNvPr id="13" name="Rectangle 12"/>
          <p:cNvSpPr/>
          <p:nvPr/>
        </p:nvSpPr>
        <p:spPr>
          <a:xfrm>
            <a:off x="8470703" y="6543677"/>
            <a:ext cx="1301948"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Slide Number Placeholder 5"/>
          <p:cNvSpPr>
            <a:spLocks noGrp="1"/>
          </p:cNvSpPr>
          <p:nvPr>
            <p:ph type="sldNum" sz="quarter" idx="4"/>
          </p:nvPr>
        </p:nvSpPr>
        <p:spPr>
          <a:xfrm>
            <a:off x="8470703" y="6543677"/>
            <a:ext cx="1301948" cy="314325"/>
          </a:xfrm>
          <a:prstGeom prst="rect">
            <a:avLst/>
          </a:prstGeom>
        </p:spPr>
        <p:txBody>
          <a:bodyPr vert="horz" wrap="square" lIns="91440" tIns="45720" rIns="91440" bIns="45720" numCol="1" anchor="ctr" anchorCtr="0" compatLnSpc="1">
            <a:prstTxWarp prst="textNoShape">
              <a:avLst/>
            </a:prstTxWarp>
          </a:bodyPr>
          <a:lstStyle>
            <a:lvl1pPr algn="ctr" defTabSz="457206" eaLnBrk="1" hangingPunct="1">
              <a:defRPr sz="1000" b="1" smtClean="0">
                <a:solidFill>
                  <a:srgbClr val="FFFFFF"/>
                </a:solidFill>
                <a:latin typeface="Segoe UI" panose="020B0502040204020203" pitchFamily="34" charset="0"/>
                <a:cs typeface="Segoe UI" panose="020B0502040204020203" pitchFamily="34" charset="0"/>
              </a:defRPr>
            </a:lvl1pPr>
          </a:lstStyle>
          <a:p>
            <a:pPr>
              <a:defRPr/>
            </a:pPr>
            <a:fld id="{DD75AE62-B82B-412C-AE9C-4EB16342052D}" type="slidenum">
              <a:rPr lang="en-US" altLang="en-US"/>
              <a:pPr>
                <a:defRPr/>
              </a:pPr>
              <a:t>‹#›</a:t>
            </a:fld>
            <a:endParaRPr lang="en-US" altLang="en-US"/>
          </a:p>
        </p:txBody>
      </p:sp>
      <p:cxnSp>
        <p:nvCxnSpPr>
          <p:cNvPr id="16" name="Straight Connector 15"/>
          <p:cNvCxnSpPr/>
          <p:nvPr userDrawn="1"/>
        </p:nvCxnSpPr>
        <p:spPr>
          <a:xfrm>
            <a:off x="0" y="1249363"/>
            <a:ext cx="10287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0" y="2"/>
            <a:ext cx="473274" cy="1249363"/>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6" eaLnBrk="1" fontAlgn="auto" hangingPunct="1">
              <a:spcBef>
                <a:spcPts val="0"/>
              </a:spcBef>
              <a:spcAft>
                <a:spcPts val="0"/>
              </a:spcAft>
              <a:defRPr/>
            </a:pPr>
            <a:endParaRPr lang="en-US" dirty="0">
              <a:solidFill>
                <a:srgbClr val="FFFFFF"/>
              </a:solidFill>
            </a:endParaRPr>
          </a:p>
        </p:txBody>
      </p:sp>
      <p:pic>
        <p:nvPicPr>
          <p:cNvPr id="4105"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2204" y="69850"/>
            <a:ext cx="225385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Lst>
  <p:hf hdr="0" ftr="0" dt="0"/>
  <p:txStyles>
    <p:titleStyle>
      <a:lvl1pPr algn="r" defTabSz="457200" rtl="0" eaLnBrk="0" fontAlgn="base" hangingPunct="0">
        <a:lnSpc>
          <a:spcPct val="90000"/>
        </a:lnSpc>
        <a:spcBef>
          <a:spcPct val="0"/>
        </a:spcBef>
        <a:spcAft>
          <a:spcPct val="0"/>
        </a:spcAft>
        <a:defRPr sz="2800" kern="1200">
          <a:solidFill>
            <a:srgbClr val="2B81AB"/>
          </a:solidFill>
          <a:latin typeface="Segoe UI" panose="020B0502040204020203" pitchFamily="34" charset="0"/>
          <a:ea typeface="Segoe UI" panose="020B0502040204020203" pitchFamily="34" charset="0"/>
          <a:cs typeface="Segoe UI" panose="020B0502040204020203" pitchFamily="34" charset="0"/>
        </a:defRPr>
      </a:lvl1pPr>
      <a:lvl2pPr algn="r" defTabSz="457200" rtl="0" eaLnBrk="0" fontAlgn="base" hangingPunct="0">
        <a:lnSpc>
          <a:spcPct val="90000"/>
        </a:lnSpc>
        <a:spcBef>
          <a:spcPct val="0"/>
        </a:spcBef>
        <a:spcAft>
          <a:spcPct val="0"/>
        </a:spcAft>
        <a:defRPr sz="2800">
          <a:solidFill>
            <a:srgbClr val="2B81AB"/>
          </a:solidFill>
          <a:latin typeface="Segoe UI" pitchFamily="34" charset="0"/>
          <a:ea typeface="ＭＳ Ｐゴシック" charset="0"/>
          <a:cs typeface="Segoe UI" pitchFamily="34" charset="0"/>
        </a:defRPr>
      </a:lvl2pPr>
      <a:lvl3pPr algn="r" defTabSz="457200" rtl="0" eaLnBrk="0" fontAlgn="base" hangingPunct="0">
        <a:lnSpc>
          <a:spcPct val="90000"/>
        </a:lnSpc>
        <a:spcBef>
          <a:spcPct val="0"/>
        </a:spcBef>
        <a:spcAft>
          <a:spcPct val="0"/>
        </a:spcAft>
        <a:defRPr sz="2800">
          <a:solidFill>
            <a:srgbClr val="2B81AB"/>
          </a:solidFill>
          <a:latin typeface="Segoe UI" pitchFamily="34" charset="0"/>
          <a:ea typeface="ＭＳ Ｐゴシック" charset="0"/>
          <a:cs typeface="Segoe UI" pitchFamily="34" charset="0"/>
        </a:defRPr>
      </a:lvl3pPr>
      <a:lvl4pPr algn="r" defTabSz="457200" rtl="0" eaLnBrk="0" fontAlgn="base" hangingPunct="0">
        <a:lnSpc>
          <a:spcPct val="90000"/>
        </a:lnSpc>
        <a:spcBef>
          <a:spcPct val="0"/>
        </a:spcBef>
        <a:spcAft>
          <a:spcPct val="0"/>
        </a:spcAft>
        <a:defRPr sz="2800">
          <a:solidFill>
            <a:srgbClr val="2B81AB"/>
          </a:solidFill>
          <a:latin typeface="Segoe UI" pitchFamily="34" charset="0"/>
          <a:ea typeface="ＭＳ Ｐゴシック" charset="0"/>
          <a:cs typeface="Segoe UI" pitchFamily="34" charset="0"/>
        </a:defRPr>
      </a:lvl4pPr>
      <a:lvl5pPr algn="r" defTabSz="457200" rtl="0" eaLnBrk="0" fontAlgn="base" hangingPunct="0">
        <a:lnSpc>
          <a:spcPct val="90000"/>
        </a:lnSpc>
        <a:spcBef>
          <a:spcPct val="0"/>
        </a:spcBef>
        <a:spcAft>
          <a:spcPct val="0"/>
        </a:spcAft>
        <a:defRPr sz="2800">
          <a:solidFill>
            <a:srgbClr val="2B81AB"/>
          </a:solidFill>
          <a:latin typeface="Segoe UI" pitchFamily="34" charset="0"/>
          <a:ea typeface="ＭＳ Ｐゴシック" charset="0"/>
          <a:cs typeface="Segoe UI" pitchFamily="34" charset="0"/>
        </a:defRPr>
      </a:lvl5pPr>
      <a:lvl6pPr marL="457206" algn="l" defTabSz="457206" rtl="0" fontAlgn="base">
        <a:spcBef>
          <a:spcPct val="0"/>
        </a:spcBef>
        <a:spcAft>
          <a:spcPct val="0"/>
        </a:spcAft>
        <a:defRPr sz="2800">
          <a:solidFill>
            <a:schemeClr val="tx1"/>
          </a:solidFill>
          <a:latin typeface="Arial" charset="0"/>
          <a:ea typeface="ＭＳ Ｐゴシック" charset="0"/>
        </a:defRPr>
      </a:lvl6pPr>
      <a:lvl7pPr marL="914411" algn="l" defTabSz="457206" rtl="0" fontAlgn="base">
        <a:spcBef>
          <a:spcPct val="0"/>
        </a:spcBef>
        <a:spcAft>
          <a:spcPct val="0"/>
        </a:spcAft>
        <a:defRPr sz="2800">
          <a:solidFill>
            <a:schemeClr val="tx1"/>
          </a:solidFill>
          <a:latin typeface="Arial" charset="0"/>
          <a:ea typeface="ＭＳ Ｐゴシック" charset="0"/>
        </a:defRPr>
      </a:lvl7pPr>
      <a:lvl8pPr marL="1371617" algn="l" defTabSz="457206" rtl="0" fontAlgn="base">
        <a:spcBef>
          <a:spcPct val="0"/>
        </a:spcBef>
        <a:spcAft>
          <a:spcPct val="0"/>
        </a:spcAft>
        <a:defRPr sz="2800">
          <a:solidFill>
            <a:schemeClr val="tx1"/>
          </a:solidFill>
          <a:latin typeface="Arial" charset="0"/>
          <a:ea typeface="ＭＳ Ｐゴシック" charset="0"/>
        </a:defRPr>
      </a:lvl8pPr>
      <a:lvl9pPr marL="1828823" algn="l" defTabSz="457206" rtl="0" fontAlgn="base">
        <a:spcBef>
          <a:spcPct val="0"/>
        </a:spcBef>
        <a:spcAft>
          <a:spcPct val="0"/>
        </a:spcAft>
        <a:defRPr sz="2800">
          <a:solidFill>
            <a:schemeClr val="tx1"/>
          </a:solidFill>
          <a:latin typeface="Arial" charset="0"/>
          <a:ea typeface="ＭＳ Ｐゴシック" charset="0"/>
        </a:defRPr>
      </a:lvl9pPr>
    </p:titleStyle>
    <p:bodyStyle>
      <a:lvl1pPr marL="342900" indent="-342900" algn="l" defTabSz="457200" rtl="0" eaLnBrk="0" fontAlgn="base" hangingPunct="0">
        <a:lnSpc>
          <a:spcPct val="90000"/>
        </a:lnSpc>
        <a:spcBef>
          <a:spcPts val="1200"/>
        </a:spcBef>
        <a:spcAft>
          <a:spcPct val="0"/>
        </a:spcAft>
        <a:buClr>
          <a:schemeClr val="tx1"/>
        </a:buClr>
        <a:buFont typeface="Arial" panose="020B0604020202020204" pitchFamily="34" charset="0"/>
        <a:buChar char="•"/>
        <a:defRPr sz="2400" kern="120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457200" rtl="0" eaLnBrk="0" fontAlgn="base" hangingPunct="0">
        <a:lnSpc>
          <a:spcPct val="90000"/>
        </a:lnSpc>
        <a:spcBef>
          <a:spcPts val="600"/>
        </a:spcBef>
        <a:spcAft>
          <a:spcPct val="0"/>
        </a:spcAft>
        <a:buClr>
          <a:schemeClr val="tx1"/>
        </a:buClr>
        <a:buFont typeface="Arial" panose="020B0604020202020204" pitchFamily="34" charset="0"/>
        <a:buChar char="–"/>
        <a:defRPr sz="2000" kern="120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457200" rtl="0" eaLnBrk="0" fontAlgn="base" hangingPunct="0">
        <a:lnSpc>
          <a:spcPct val="90000"/>
        </a:lnSpc>
        <a:spcBef>
          <a:spcPts val="600"/>
        </a:spcBef>
        <a:spcAft>
          <a:spcPct val="0"/>
        </a:spcAft>
        <a:buClr>
          <a:schemeClr val="tx1"/>
        </a:buClr>
        <a:buFont typeface="Arial" panose="020B0604020202020204" pitchFamily="34" charset="0"/>
        <a:buChar char="•"/>
        <a:defRPr kern="120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457200" rtl="0" eaLnBrk="0" fontAlgn="base" hangingPunct="0">
        <a:lnSpc>
          <a:spcPct val="90000"/>
        </a:lnSpc>
        <a:spcBef>
          <a:spcPts val="600"/>
        </a:spcBef>
        <a:spcAft>
          <a:spcPct val="0"/>
        </a:spcAft>
        <a:buClr>
          <a:schemeClr val="tx1"/>
        </a:buClr>
        <a:buFont typeface="Arial" panose="020B0604020202020204" pitchFamily="34" charset="0"/>
        <a:buChar char="–"/>
        <a:defRPr kern="120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457200" rtl="0" eaLnBrk="0" fontAlgn="base" hangingPunct="0">
        <a:lnSpc>
          <a:spcPct val="90000"/>
        </a:lnSpc>
        <a:spcBef>
          <a:spcPts val="600"/>
        </a:spcBef>
        <a:spcAft>
          <a:spcPct val="0"/>
        </a:spcAft>
        <a:buClr>
          <a:schemeClr val="tx1"/>
        </a:buClr>
        <a:buFont typeface="Arial" panose="020B0604020202020204" pitchFamily="34" charset="0"/>
        <a:buChar char="»"/>
        <a:defRPr sz="1600" kern="120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2514631" indent="-228603" algn="l" defTabSz="457206" rtl="0" eaLnBrk="1" latinLnBrk="0" hangingPunct="1">
        <a:spcBef>
          <a:spcPct val="20000"/>
        </a:spcBef>
        <a:buFont typeface="Arial"/>
        <a:buChar char="•"/>
        <a:defRPr sz="2000" kern="1200">
          <a:solidFill>
            <a:schemeClr val="tx1"/>
          </a:solidFill>
          <a:latin typeface="+mn-lt"/>
          <a:ea typeface="+mn-ea"/>
          <a:cs typeface="+mn-cs"/>
        </a:defRPr>
      </a:lvl6pPr>
      <a:lvl7pPr marL="2971837" indent="-228603" algn="l" defTabSz="457206" rtl="0" eaLnBrk="1" latinLnBrk="0" hangingPunct="1">
        <a:spcBef>
          <a:spcPct val="20000"/>
        </a:spcBef>
        <a:buFont typeface="Arial"/>
        <a:buChar char="•"/>
        <a:defRPr sz="2000" kern="1200">
          <a:solidFill>
            <a:schemeClr val="tx1"/>
          </a:solidFill>
          <a:latin typeface="+mn-lt"/>
          <a:ea typeface="+mn-ea"/>
          <a:cs typeface="+mn-cs"/>
        </a:defRPr>
      </a:lvl7pPr>
      <a:lvl8pPr marL="3429043" indent="-228603" algn="l" defTabSz="457206" rtl="0" eaLnBrk="1" latinLnBrk="0" hangingPunct="1">
        <a:spcBef>
          <a:spcPct val="20000"/>
        </a:spcBef>
        <a:buFont typeface="Arial"/>
        <a:buChar char="•"/>
        <a:defRPr sz="2000" kern="1200">
          <a:solidFill>
            <a:schemeClr val="tx1"/>
          </a:solidFill>
          <a:latin typeface="+mn-lt"/>
          <a:ea typeface="+mn-ea"/>
          <a:cs typeface="+mn-cs"/>
        </a:defRPr>
      </a:lvl8pPr>
      <a:lvl9pPr marL="3886249" indent="-228603" algn="l" defTabSz="45720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6" rtl="0" eaLnBrk="1" latinLnBrk="0" hangingPunct="1">
        <a:defRPr sz="1800" kern="1200">
          <a:solidFill>
            <a:schemeClr val="tx1"/>
          </a:solidFill>
          <a:latin typeface="+mn-lt"/>
          <a:ea typeface="+mn-ea"/>
          <a:cs typeface="+mn-cs"/>
        </a:defRPr>
      </a:lvl1pPr>
      <a:lvl2pPr marL="457206" algn="l" defTabSz="457206" rtl="0" eaLnBrk="1" latinLnBrk="0" hangingPunct="1">
        <a:defRPr sz="1800" kern="1200">
          <a:solidFill>
            <a:schemeClr val="tx1"/>
          </a:solidFill>
          <a:latin typeface="+mn-lt"/>
          <a:ea typeface="+mn-ea"/>
          <a:cs typeface="+mn-cs"/>
        </a:defRPr>
      </a:lvl2pPr>
      <a:lvl3pPr marL="914411" algn="l" defTabSz="457206" rtl="0" eaLnBrk="1" latinLnBrk="0" hangingPunct="1">
        <a:defRPr sz="1800" kern="1200">
          <a:solidFill>
            <a:schemeClr val="tx1"/>
          </a:solidFill>
          <a:latin typeface="+mn-lt"/>
          <a:ea typeface="+mn-ea"/>
          <a:cs typeface="+mn-cs"/>
        </a:defRPr>
      </a:lvl3pPr>
      <a:lvl4pPr marL="1371617" algn="l" defTabSz="457206" rtl="0" eaLnBrk="1" latinLnBrk="0" hangingPunct="1">
        <a:defRPr sz="1800" kern="1200">
          <a:solidFill>
            <a:schemeClr val="tx1"/>
          </a:solidFill>
          <a:latin typeface="+mn-lt"/>
          <a:ea typeface="+mn-ea"/>
          <a:cs typeface="+mn-cs"/>
        </a:defRPr>
      </a:lvl4pPr>
      <a:lvl5pPr marL="1828823" algn="l" defTabSz="457206" rtl="0" eaLnBrk="1" latinLnBrk="0" hangingPunct="1">
        <a:defRPr sz="1800" kern="1200">
          <a:solidFill>
            <a:schemeClr val="tx1"/>
          </a:solidFill>
          <a:latin typeface="+mn-lt"/>
          <a:ea typeface="+mn-ea"/>
          <a:cs typeface="+mn-cs"/>
        </a:defRPr>
      </a:lvl5pPr>
      <a:lvl6pPr marL="2286029" algn="l" defTabSz="457206" rtl="0" eaLnBrk="1" latinLnBrk="0" hangingPunct="1">
        <a:defRPr sz="1800" kern="1200">
          <a:solidFill>
            <a:schemeClr val="tx1"/>
          </a:solidFill>
          <a:latin typeface="+mn-lt"/>
          <a:ea typeface="+mn-ea"/>
          <a:cs typeface="+mn-cs"/>
        </a:defRPr>
      </a:lvl6pPr>
      <a:lvl7pPr marL="2743234" algn="l" defTabSz="457206" rtl="0" eaLnBrk="1" latinLnBrk="0" hangingPunct="1">
        <a:defRPr sz="1800" kern="1200">
          <a:solidFill>
            <a:schemeClr val="tx1"/>
          </a:solidFill>
          <a:latin typeface="+mn-lt"/>
          <a:ea typeface="+mn-ea"/>
          <a:cs typeface="+mn-cs"/>
        </a:defRPr>
      </a:lvl7pPr>
      <a:lvl8pPr marL="3200440" algn="l" defTabSz="457206" rtl="0" eaLnBrk="1" latinLnBrk="0" hangingPunct="1">
        <a:defRPr sz="1800" kern="1200">
          <a:solidFill>
            <a:schemeClr val="tx1"/>
          </a:solidFill>
          <a:latin typeface="+mn-lt"/>
          <a:ea typeface="+mn-ea"/>
          <a:cs typeface="+mn-cs"/>
        </a:defRPr>
      </a:lvl8pPr>
      <a:lvl9pPr marL="3657646" algn="l" defTabSz="4572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classroomclipart.com/cgi-bin/kids/imageFolio.cgi?action=view&amp;link=Weather/Lightning&amp;image=040304-F-0000S-002A.jpg&amp;img=9&amp;tt="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2209800"/>
            <a:ext cx="8229600" cy="954107"/>
          </a:xfrm>
          <a:prstGeom prst="rect">
            <a:avLst/>
          </a:prstGeom>
          <a:noFill/>
        </p:spPr>
        <p:txBody>
          <a:bodyPr wrap="square" rtlCol="0">
            <a:spAutoFit/>
          </a:bodyPr>
          <a:lstStyle/>
          <a:p>
            <a:r>
              <a:rPr lang="en-US" sz="2800" dirty="0" smtClean="0"/>
              <a:t>I know these are way too many slides. I will cut them down a bit but want them all available to attendees.</a:t>
            </a:r>
            <a:endParaRPr lang="en-US" sz="2800" dirty="0"/>
          </a:p>
        </p:txBody>
      </p:sp>
    </p:spTree>
    <p:extLst>
      <p:ext uri="{BB962C8B-B14F-4D97-AF65-F5344CB8AC3E}">
        <p14:creationId xmlns:p14="http://schemas.microsoft.com/office/powerpoint/2010/main" val="265251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ChangeArrowheads="1"/>
          </p:cNvSpPr>
          <p:nvPr/>
        </p:nvSpPr>
        <p:spPr bwMode="auto">
          <a:xfrm>
            <a:off x="1214968" y="787401"/>
            <a:ext cx="7857067" cy="4538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anchor="ctr"/>
          <a:lstStyle/>
          <a:p>
            <a:pPr algn="ctr" eaLnBrk="1" hangingPunct="1">
              <a:defRPr/>
            </a:pPr>
            <a:r>
              <a:rPr lang="en-GB" sz="7822" b="1" i="1" dirty="0">
                <a:solidFill>
                  <a:srgbClr val="002060"/>
                </a:solidFill>
              </a:rPr>
              <a:t>CADASIL</a:t>
            </a:r>
          </a:p>
          <a:p>
            <a:pPr algn="ctr" eaLnBrk="1" hangingPunct="1">
              <a:defRPr/>
            </a:pPr>
            <a:r>
              <a:rPr lang="en-GB" sz="3200" b="1" i="1" dirty="0">
                <a:solidFill>
                  <a:srgbClr val="002060"/>
                </a:solidFill>
              </a:rPr>
              <a:t>(</a:t>
            </a:r>
            <a:r>
              <a:rPr lang="en-GB" sz="3200" b="1" i="1" u="sng" dirty="0">
                <a:solidFill>
                  <a:srgbClr val="002060"/>
                </a:solidFill>
              </a:rPr>
              <a:t>C</a:t>
            </a:r>
            <a:r>
              <a:rPr lang="en-GB" sz="3200" b="1" i="1" dirty="0">
                <a:solidFill>
                  <a:srgbClr val="002060"/>
                </a:solidFill>
              </a:rPr>
              <a:t>erebral </a:t>
            </a:r>
            <a:r>
              <a:rPr lang="en-GB" sz="3200" b="1" i="1" u="sng" dirty="0">
                <a:solidFill>
                  <a:srgbClr val="002060"/>
                </a:solidFill>
              </a:rPr>
              <a:t>A</a:t>
            </a:r>
            <a:r>
              <a:rPr lang="en-GB" sz="3200" b="1" i="1" dirty="0">
                <a:solidFill>
                  <a:srgbClr val="002060"/>
                </a:solidFill>
              </a:rPr>
              <a:t>utosomal </a:t>
            </a:r>
            <a:r>
              <a:rPr lang="en-GB" sz="3200" b="1" i="1" u="sng" dirty="0">
                <a:solidFill>
                  <a:srgbClr val="002060"/>
                </a:solidFill>
              </a:rPr>
              <a:t>D</a:t>
            </a:r>
            <a:r>
              <a:rPr lang="en-GB" sz="3200" b="1" i="1" dirty="0">
                <a:solidFill>
                  <a:srgbClr val="002060"/>
                </a:solidFill>
              </a:rPr>
              <a:t>ominant </a:t>
            </a:r>
            <a:r>
              <a:rPr lang="en-GB" sz="3200" b="1" i="1" u="sng" dirty="0" err="1">
                <a:solidFill>
                  <a:srgbClr val="002060"/>
                </a:solidFill>
              </a:rPr>
              <a:t>A</a:t>
            </a:r>
            <a:r>
              <a:rPr lang="en-GB" sz="3200" b="1" i="1" dirty="0" err="1">
                <a:solidFill>
                  <a:srgbClr val="002060"/>
                </a:solidFill>
              </a:rPr>
              <a:t>rteriopathy</a:t>
            </a:r>
            <a:r>
              <a:rPr lang="en-GB" sz="3200" b="1" i="1" dirty="0">
                <a:solidFill>
                  <a:srgbClr val="002060"/>
                </a:solidFill>
              </a:rPr>
              <a:t> with </a:t>
            </a:r>
            <a:r>
              <a:rPr lang="en-GB" sz="3200" b="1" i="1" u="sng" dirty="0">
                <a:solidFill>
                  <a:srgbClr val="002060"/>
                </a:solidFill>
              </a:rPr>
              <a:t>S</a:t>
            </a:r>
            <a:r>
              <a:rPr lang="en-GB" sz="3200" b="1" i="1" dirty="0">
                <a:solidFill>
                  <a:srgbClr val="002060"/>
                </a:solidFill>
              </a:rPr>
              <a:t>ubcortical </a:t>
            </a:r>
            <a:r>
              <a:rPr lang="en-GB" sz="3200" b="1" i="1" u="sng" dirty="0">
                <a:solidFill>
                  <a:srgbClr val="002060"/>
                </a:solidFill>
              </a:rPr>
              <a:t>I</a:t>
            </a:r>
            <a:r>
              <a:rPr lang="en-GB" sz="3200" b="1" i="1" dirty="0">
                <a:solidFill>
                  <a:srgbClr val="002060"/>
                </a:solidFill>
              </a:rPr>
              <a:t>nfarcts and </a:t>
            </a:r>
            <a:r>
              <a:rPr lang="en-GB" sz="3200" b="1" i="1" u="sng" dirty="0" err="1">
                <a:solidFill>
                  <a:srgbClr val="002060"/>
                </a:solidFill>
              </a:rPr>
              <a:t>L</a:t>
            </a:r>
            <a:r>
              <a:rPr lang="en-GB" sz="3200" b="1" i="1" dirty="0" err="1">
                <a:solidFill>
                  <a:srgbClr val="002060"/>
                </a:solidFill>
              </a:rPr>
              <a:t>eukoencephalopathy</a:t>
            </a:r>
            <a:r>
              <a:rPr lang="en-GB" sz="3200" b="1" i="1" dirty="0">
                <a:solidFill>
                  <a:srgbClr val="002060"/>
                </a:solidFill>
              </a:rPr>
              <a:t>)</a:t>
            </a:r>
            <a:endParaRPr lang="en-GB" sz="889" b="1" i="1" dirty="0">
              <a:solidFill>
                <a:srgbClr val="002060"/>
              </a:solidFill>
            </a:endParaRPr>
          </a:p>
        </p:txBody>
      </p:sp>
    </p:spTree>
    <p:extLst>
      <p:ext uri="{BB962C8B-B14F-4D97-AF65-F5344CB8AC3E}">
        <p14:creationId xmlns:p14="http://schemas.microsoft.com/office/powerpoint/2010/main" val="1540654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1257300" y="279400"/>
            <a:ext cx="7772400" cy="1016000"/>
          </a:xfrm>
          <a:effectLst/>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p>
            <a:pPr eaLnBrk="1" hangingPunct="1">
              <a:defRPr/>
            </a:pPr>
            <a:r>
              <a:rPr lang="en-US" dirty="0" smtClean="0"/>
              <a:t>Weary, One-Eyed Wanda</a:t>
            </a:r>
            <a:endParaRPr lang="en-US" dirty="0" smtClean="0"/>
          </a:p>
        </p:txBody>
      </p:sp>
      <p:sp>
        <p:nvSpPr>
          <p:cNvPr id="906243" name="Rectangle 3"/>
          <p:cNvSpPr>
            <a:spLocks noGrp="1" noChangeArrowheads="1"/>
          </p:cNvSpPr>
          <p:nvPr>
            <p:ph type="body" idx="1"/>
          </p:nvPr>
        </p:nvSpPr>
        <p:spPr>
          <a:xfrm>
            <a:off x="1214968" y="1938868"/>
            <a:ext cx="7857067" cy="4334933"/>
          </a:xfrm>
          <a:effectLst/>
          <a:extLst>
            <a:ext uri="{AF507438-7753-43E0-B8FC-AC1667EBCBE1}">
              <a14:hiddenEffects xmlns:a14="http://schemas.microsoft.com/office/drawing/2010/main">
                <a:effectLst>
                  <a:outerShdw dist="45791" dir="2021404" algn="ctr" rotWithShape="0">
                    <a:srgbClr val="000000"/>
                  </a:outerShdw>
                </a:effectLst>
              </a14:hiddenEffects>
            </a:ext>
          </a:extLst>
        </p:spPr>
        <p:txBody>
          <a:bodyPr/>
          <a:lstStyle/>
          <a:p>
            <a:pPr eaLnBrk="1" hangingPunct="1">
              <a:lnSpc>
                <a:spcPct val="90000"/>
              </a:lnSpc>
              <a:defRPr/>
            </a:pPr>
            <a:r>
              <a:rPr lang="en-US" dirty="0" smtClean="0"/>
              <a:t>85</a:t>
            </a:r>
            <a:r>
              <a:rPr lang="en-US" dirty="0" smtClean="0"/>
              <a:t> </a:t>
            </a:r>
            <a:r>
              <a:rPr lang="en-US" dirty="0" err="1" smtClean="0"/>
              <a:t>y.o</a:t>
            </a:r>
            <a:r>
              <a:rPr lang="en-US" dirty="0" smtClean="0"/>
              <a:t>. </a:t>
            </a:r>
            <a:r>
              <a:rPr lang="en-US" dirty="0" smtClean="0"/>
              <a:t>woman 7 months of slowly progressive right-sided headache </a:t>
            </a:r>
          </a:p>
          <a:p>
            <a:pPr eaLnBrk="1" hangingPunct="1">
              <a:lnSpc>
                <a:spcPct val="90000"/>
              </a:lnSpc>
              <a:defRPr/>
            </a:pPr>
            <a:r>
              <a:rPr lang="en-US" dirty="0" smtClean="0"/>
              <a:t>Throbbing temporal/parietal</a:t>
            </a:r>
            <a:endParaRPr lang="en-US" dirty="0" smtClean="0"/>
          </a:p>
          <a:p>
            <a:pPr eaLnBrk="1" hangingPunct="1">
              <a:lnSpc>
                <a:spcPct val="90000"/>
              </a:lnSpc>
              <a:defRPr/>
            </a:pPr>
            <a:r>
              <a:rPr lang="en-US" dirty="0" smtClean="0"/>
              <a:t>Ipsilateral photophobia, lacrimation, nasal congestions</a:t>
            </a:r>
            <a:endParaRPr lang="en-US" dirty="0" smtClean="0"/>
          </a:p>
          <a:p>
            <a:pPr eaLnBrk="1" hangingPunct="1">
              <a:lnSpc>
                <a:spcPct val="90000"/>
              </a:lnSpc>
              <a:defRPr/>
            </a:pPr>
            <a:r>
              <a:rPr lang="en-US" dirty="0" smtClean="0"/>
              <a:t>Nocturnal exacerbations</a:t>
            </a:r>
            <a:endParaRPr lang="en-US" dirty="0" smtClean="0"/>
          </a:p>
          <a:p>
            <a:pPr eaLnBrk="1" hangingPunct="1">
              <a:lnSpc>
                <a:spcPct val="90000"/>
              </a:lnSpc>
              <a:defRPr/>
            </a:pPr>
            <a:r>
              <a:rPr lang="en-US" dirty="0"/>
              <a:t>Treated with CBZ for TN – no </a:t>
            </a:r>
            <a:r>
              <a:rPr lang="en-US" dirty="0" smtClean="0"/>
              <a:t>benefit</a:t>
            </a:r>
            <a:endParaRPr lang="en-US" dirty="0"/>
          </a:p>
        </p:txBody>
      </p:sp>
    </p:spTree>
    <p:extLst>
      <p:ext uri="{BB962C8B-B14F-4D97-AF65-F5344CB8AC3E}">
        <p14:creationId xmlns:p14="http://schemas.microsoft.com/office/powerpoint/2010/main" val="21550134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1299635" y="228600"/>
            <a:ext cx="7772400" cy="1016000"/>
          </a:xfrm>
          <a:effectLst/>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p>
            <a:pPr eaLnBrk="1" hangingPunct="1">
              <a:defRPr/>
            </a:pPr>
            <a:r>
              <a:rPr lang="en-US" dirty="0"/>
              <a:t>Weary, One-Eyed Wanda</a:t>
            </a:r>
            <a:endParaRPr lang="en-US" dirty="0" smtClean="0"/>
          </a:p>
        </p:txBody>
      </p:sp>
      <p:sp>
        <p:nvSpPr>
          <p:cNvPr id="906243" name="Rectangle 3"/>
          <p:cNvSpPr>
            <a:spLocks noGrp="1" noChangeArrowheads="1"/>
          </p:cNvSpPr>
          <p:nvPr>
            <p:ph type="body" idx="1"/>
          </p:nvPr>
        </p:nvSpPr>
        <p:spPr>
          <a:xfrm>
            <a:off x="1214968" y="1938868"/>
            <a:ext cx="7857067" cy="4334933"/>
          </a:xfrm>
          <a:effectLst/>
          <a:extLst>
            <a:ext uri="{AF507438-7753-43E0-B8FC-AC1667EBCBE1}">
              <a14:hiddenEffects xmlns:a14="http://schemas.microsoft.com/office/drawing/2010/main">
                <a:effectLst>
                  <a:outerShdw dist="45791" dir="2021404" algn="ctr" rotWithShape="0">
                    <a:srgbClr val="000000"/>
                  </a:outerShdw>
                </a:effectLst>
              </a14:hiddenEffects>
            </a:ext>
          </a:extLst>
        </p:spPr>
        <p:txBody>
          <a:bodyPr/>
          <a:lstStyle/>
          <a:p>
            <a:pPr eaLnBrk="1" hangingPunct="1">
              <a:lnSpc>
                <a:spcPct val="90000"/>
              </a:lnSpc>
              <a:defRPr/>
            </a:pPr>
            <a:r>
              <a:rPr lang="en-US" dirty="0" smtClean="0"/>
              <a:t>One week ago, increased tearing and eye swelling, given steroid eye drops after normal </a:t>
            </a:r>
            <a:r>
              <a:rPr lang="en-US" dirty="0" err="1" smtClean="0"/>
              <a:t>ophtho</a:t>
            </a:r>
            <a:r>
              <a:rPr lang="en-US" dirty="0" smtClean="0"/>
              <a:t> exam</a:t>
            </a:r>
            <a:endParaRPr lang="en-US" dirty="0"/>
          </a:p>
          <a:p>
            <a:pPr eaLnBrk="1" hangingPunct="1">
              <a:lnSpc>
                <a:spcPct val="90000"/>
              </a:lnSpc>
              <a:defRPr/>
            </a:pPr>
            <a:r>
              <a:rPr lang="en-US" dirty="0" smtClean="0"/>
              <a:t>Three days ago, abrupt ptosis and diplopia</a:t>
            </a:r>
            <a:endParaRPr lang="en-US" dirty="0" smtClean="0"/>
          </a:p>
          <a:p>
            <a:pPr eaLnBrk="1" hangingPunct="1">
              <a:lnSpc>
                <a:spcPct val="90000"/>
              </a:lnSpc>
              <a:defRPr/>
            </a:pPr>
            <a:r>
              <a:rPr lang="en-US" dirty="0" err="1"/>
              <a:t>PMHx</a:t>
            </a:r>
            <a:r>
              <a:rPr lang="en-US" dirty="0"/>
              <a:t>: DM, HTN, cardiomyopathy</a:t>
            </a:r>
            <a:endParaRPr lang="en-US" dirty="0"/>
          </a:p>
        </p:txBody>
      </p:sp>
    </p:spTree>
    <p:extLst>
      <p:ext uri="{BB962C8B-B14F-4D97-AF65-F5344CB8AC3E}">
        <p14:creationId xmlns:p14="http://schemas.microsoft.com/office/powerpoint/2010/main" val="174947369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1" y="0"/>
            <a:ext cx="3962399" cy="6787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4012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584" y="1524000"/>
            <a:ext cx="10101831" cy="3810000"/>
          </a:xfrm>
          <a:prstGeom prst="rect">
            <a:avLst/>
          </a:prstGeom>
        </p:spPr>
      </p:pic>
    </p:spTree>
    <p:extLst>
      <p:ext uri="{BB962C8B-B14F-4D97-AF65-F5344CB8AC3E}">
        <p14:creationId xmlns:p14="http://schemas.microsoft.com/office/powerpoint/2010/main" val="2772021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584" y="1524000"/>
            <a:ext cx="10101831" cy="3810000"/>
          </a:xfrm>
          <a:prstGeom prst="rect">
            <a:avLst/>
          </a:prstGeom>
        </p:spPr>
      </p:pic>
      <p:sp>
        <p:nvSpPr>
          <p:cNvPr id="3" name="TextBox 2"/>
          <p:cNvSpPr txBox="1"/>
          <p:nvPr/>
        </p:nvSpPr>
        <p:spPr>
          <a:xfrm>
            <a:off x="1333500" y="5715000"/>
            <a:ext cx="8003922" cy="523220"/>
          </a:xfrm>
          <a:prstGeom prst="rect">
            <a:avLst/>
          </a:prstGeom>
          <a:noFill/>
        </p:spPr>
        <p:txBody>
          <a:bodyPr wrap="none" rtlCol="0">
            <a:spAutoFit/>
          </a:bodyPr>
          <a:lstStyle/>
          <a:p>
            <a:r>
              <a:rPr lang="en-US" sz="2800" dirty="0" smtClean="0"/>
              <a:t>Cavernous sinus </a:t>
            </a:r>
            <a:r>
              <a:rPr lang="en-US" sz="2800" dirty="0" err="1" smtClean="0"/>
              <a:t>aspergillosis</a:t>
            </a:r>
            <a:r>
              <a:rPr lang="en-US" sz="2800" dirty="0" smtClean="0"/>
              <a:t> in uncontrolled diabetes</a:t>
            </a:r>
            <a:endParaRPr lang="en-US" sz="2800" dirty="0"/>
          </a:p>
        </p:txBody>
      </p:sp>
    </p:spTree>
    <p:extLst>
      <p:ext uri="{BB962C8B-B14F-4D97-AF65-F5344CB8AC3E}">
        <p14:creationId xmlns:p14="http://schemas.microsoft.com/office/powerpoint/2010/main" val="568226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7" y="76200"/>
            <a:ext cx="7157729" cy="274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34" y="2895600"/>
            <a:ext cx="7125052" cy="38671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7169286" y="322957"/>
            <a:ext cx="3117714"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45 year-old man, 8 months of progressive headache with </a:t>
            </a:r>
            <a:r>
              <a:rPr lang="en-US" sz="2400" dirty="0" err="1" smtClean="0"/>
              <a:t>migrainous</a:t>
            </a:r>
            <a:r>
              <a:rPr lang="en-US" sz="2400" dirty="0" smtClean="0"/>
              <a:t> features including n/v, also blurry vision</a:t>
            </a:r>
          </a:p>
          <a:p>
            <a:pPr marL="285750" indent="-285750">
              <a:buFont typeface="Arial" panose="020B0604020202020204" pitchFamily="34" charset="0"/>
              <a:buChar char="•"/>
            </a:pPr>
            <a:r>
              <a:rPr lang="en-US" sz="2400" dirty="0" smtClean="0"/>
              <a:t>Normal exam except mild convergence insufficiency</a:t>
            </a:r>
          </a:p>
          <a:p>
            <a:pPr marL="285750" indent="-285750">
              <a:buFont typeface="Arial" panose="020B0604020202020204" pitchFamily="34" charset="0"/>
              <a:buChar char="•"/>
            </a:pPr>
            <a:r>
              <a:rPr lang="en-US" sz="2400" dirty="0" smtClean="0"/>
              <a:t>Initial MRI with ventricular asymmetry but normal CSF flow at skull base</a:t>
            </a:r>
          </a:p>
          <a:p>
            <a:pPr marL="285750" indent="-285750">
              <a:buFont typeface="Arial" panose="020B0604020202020204" pitchFamily="34" charset="0"/>
              <a:buChar char="•"/>
            </a:pPr>
            <a:r>
              <a:rPr lang="en-US" sz="2400" dirty="0" smtClean="0"/>
              <a:t>CT shows?</a:t>
            </a:r>
            <a:endParaRPr lang="en-US" sz="2400" dirty="0"/>
          </a:p>
        </p:txBody>
      </p:sp>
    </p:spTree>
    <p:extLst>
      <p:ext uri="{BB962C8B-B14F-4D97-AF65-F5344CB8AC3E}">
        <p14:creationId xmlns:p14="http://schemas.microsoft.com/office/powerpoint/2010/main" val="637272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685800"/>
            <a:ext cx="6723125" cy="548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90500" y="1295400"/>
            <a:ext cx="28956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This man has right-sided cluster attacks and just finished strenuous exercise</a:t>
            </a:r>
          </a:p>
          <a:p>
            <a:pPr marL="285750" indent="-285750">
              <a:buFont typeface="Arial" panose="020B0604020202020204" pitchFamily="34" charset="0"/>
              <a:buChar char="•"/>
            </a:pPr>
            <a:r>
              <a:rPr lang="en-US" sz="2800" dirty="0" smtClean="0"/>
              <a:t>What does the photo illustrate?</a:t>
            </a:r>
            <a:endParaRPr lang="en-US" sz="2800" dirty="0"/>
          </a:p>
        </p:txBody>
      </p:sp>
    </p:spTree>
    <p:extLst>
      <p:ext uri="{BB962C8B-B14F-4D97-AF65-F5344CB8AC3E}">
        <p14:creationId xmlns:p14="http://schemas.microsoft.com/office/powerpoint/2010/main" val="3878603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685800"/>
            <a:ext cx="6723125" cy="5486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p:cNvSpPr txBox="1"/>
          <p:nvPr/>
        </p:nvSpPr>
        <p:spPr>
          <a:xfrm>
            <a:off x="190500" y="1295400"/>
            <a:ext cx="2667001"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Harlequin syndrome </a:t>
            </a:r>
          </a:p>
          <a:p>
            <a:pPr marL="285750" indent="-285750">
              <a:buFont typeface="Arial" panose="020B0604020202020204" pitchFamily="34" charset="0"/>
              <a:buChar char="•"/>
            </a:pPr>
            <a:r>
              <a:rPr lang="en-US" sz="2800" dirty="0" smtClean="0"/>
              <a:t>Sympathetic dysfunction on right (ipsilateral to cluster)</a:t>
            </a:r>
            <a:endParaRPr lang="en-US" sz="2800" dirty="0"/>
          </a:p>
        </p:txBody>
      </p:sp>
    </p:spTree>
    <p:extLst>
      <p:ext uri="{BB962C8B-B14F-4D97-AF65-F5344CB8AC3E}">
        <p14:creationId xmlns:p14="http://schemas.microsoft.com/office/powerpoint/2010/main" val="2615642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516467"/>
            <a:ext cx="7772400" cy="1016000"/>
          </a:xfrm>
        </p:spPr>
        <p:txBody>
          <a:bodyPr/>
          <a:lstStyle/>
          <a:p>
            <a:pPr>
              <a:defRPr/>
            </a:pPr>
            <a:r>
              <a:rPr lang="en-US" dirty="0" smtClean="0"/>
              <a:t>What happened here?</a:t>
            </a:r>
            <a:endParaRPr lang="en-US" dirty="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967" y="1667933"/>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E:\sag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67" y="1667933"/>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p:cNvSpPr txBox="1">
            <a:spLocks noChangeArrowheads="1"/>
          </p:cNvSpPr>
          <p:nvPr/>
        </p:nvSpPr>
        <p:spPr bwMode="auto">
          <a:xfrm>
            <a:off x="2230968" y="5935135"/>
            <a:ext cx="1286933" cy="5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FF33"/>
              </a:buClr>
              <a:buSzPct val="52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lnSpc>
                <a:spcPct val="110000"/>
              </a:lnSpc>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844" b="1" dirty="0">
                <a:latin typeface="Times New Roman" panose="02020603050405020304" pitchFamily="18" charset="0"/>
              </a:rPr>
              <a:t>before</a:t>
            </a:r>
          </a:p>
        </p:txBody>
      </p:sp>
      <p:sp>
        <p:nvSpPr>
          <p:cNvPr id="21510" name="TextBox 7"/>
          <p:cNvSpPr txBox="1">
            <a:spLocks noChangeArrowheads="1"/>
          </p:cNvSpPr>
          <p:nvPr/>
        </p:nvSpPr>
        <p:spPr bwMode="auto">
          <a:xfrm>
            <a:off x="6973713" y="5936546"/>
            <a:ext cx="1286933" cy="530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CCFF33"/>
              </a:buClr>
              <a:buSzPct val="52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lnSpc>
                <a:spcPct val="110000"/>
              </a:lnSpc>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844" b="1" dirty="0">
                <a:latin typeface="Times New Roman" panose="02020603050405020304" pitchFamily="18" charset="0"/>
              </a:rPr>
              <a:t>after</a:t>
            </a:r>
          </a:p>
        </p:txBody>
      </p:sp>
    </p:spTree>
    <p:extLst>
      <p:ext uri="{BB962C8B-B14F-4D97-AF65-F5344CB8AC3E}">
        <p14:creationId xmlns:p14="http://schemas.microsoft.com/office/powerpoint/2010/main" val="695249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147235" y="533401"/>
            <a:ext cx="7882467" cy="1306689"/>
          </a:xfrm>
        </p:spPr>
        <p:txBody>
          <a:bodyPr/>
          <a:lstStyle/>
          <a:p>
            <a:pPr eaLnBrk="1" hangingPunct="1"/>
            <a:r>
              <a:rPr lang="en-US" altLang="en-US" b="1" dirty="0" smtClean="0">
                <a:effectLst/>
              </a:rPr>
              <a:t>UCNS Review Course:</a:t>
            </a:r>
            <a:br>
              <a:rPr lang="en-US" altLang="en-US" b="1" dirty="0" smtClean="0">
                <a:effectLst/>
              </a:rPr>
            </a:br>
            <a:r>
              <a:rPr lang="en-US" altLang="en-US" b="1" dirty="0" smtClean="0"/>
              <a:t>High Yield Images</a:t>
            </a:r>
            <a:endParaRPr lang="en-US" altLang="en-US" b="1" dirty="0" smtClean="0">
              <a:effectLst/>
            </a:endParaRPr>
          </a:p>
        </p:txBody>
      </p:sp>
      <p:sp>
        <p:nvSpPr>
          <p:cNvPr id="817155" name="Rectangle 3"/>
          <p:cNvSpPr>
            <a:spLocks noGrp="1" noChangeArrowheads="1"/>
          </p:cNvSpPr>
          <p:nvPr>
            <p:ph type="subTitle" idx="1"/>
          </p:nvPr>
        </p:nvSpPr>
        <p:spPr>
          <a:xfrm>
            <a:off x="1553635" y="2209801"/>
            <a:ext cx="7382933" cy="2709333"/>
          </a:xfrm>
        </p:spPr>
        <p:txBody>
          <a:bodyPr/>
          <a:lstStyle/>
          <a:p>
            <a:pPr eaLnBrk="1" hangingPunct="1">
              <a:lnSpc>
                <a:spcPct val="90000"/>
              </a:lnSpc>
              <a:defRPr/>
            </a:pPr>
            <a:r>
              <a:rPr lang="en-US" altLang="en-US" sz="2133" b="1" dirty="0"/>
              <a:t>Stephanie J. Nahas, MD, </a:t>
            </a:r>
            <a:r>
              <a:rPr lang="en-US" altLang="en-US" sz="2133" b="1" dirty="0" err="1"/>
              <a:t>MSEd</a:t>
            </a:r>
            <a:r>
              <a:rPr lang="en-US" altLang="en-US" sz="2133" b="1" dirty="0"/>
              <a:t>, FAHS, FAAN</a:t>
            </a:r>
          </a:p>
          <a:p>
            <a:pPr eaLnBrk="1" hangingPunct="1">
              <a:lnSpc>
                <a:spcPct val="90000"/>
              </a:lnSpc>
              <a:defRPr/>
            </a:pPr>
            <a:r>
              <a:rPr lang="en-US" altLang="en-US" sz="978" dirty="0"/>
              <a:t> </a:t>
            </a:r>
          </a:p>
          <a:p>
            <a:pPr eaLnBrk="1" hangingPunct="1">
              <a:lnSpc>
                <a:spcPct val="90000"/>
              </a:lnSpc>
              <a:defRPr/>
            </a:pPr>
            <a:r>
              <a:rPr lang="en-US" altLang="en-US" sz="2133" dirty="0"/>
              <a:t>Associate Professor of Neurology</a:t>
            </a:r>
          </a:p>
          <a:p>
            <a:pPr eaLnBrk="1" hangingPunct="1">
              <a:lnSpc>
                <a:spcPct val="90000"/>
              </a:lnSpc>
              <a:defRPr/>
            </a:pPr>
            <a:r>
              <a:rPr lang="en-US" altLang="en-US" sz="2133" dirty="0"/>
              <a:t>Director, Headache Medicine Fellowship Program </a:t>
            </a:r>
          </a:p>
          <a:p>
            <a:pPr eaLnBrk="1" hangingPunct="1">
              <a:lnSpc>
                <a:spcPct val="90000"/>
              </a:lnSpc>
              <a:defRPr/>
            </a:pPr>
            <a:r>
              <a:rPr lang="en-US" altLang="en-US" sz="2133" dirty="0"/>
              <a:t>Assistant Director, Neurology Residency Program</a:t>
            </a:r>
          </a:p>
          <a:p>
            <a:pPr eaLnBrk="1" hangingPunct="1">
              <a:lnSpc>
                <a:spcPct val="90000"/>
              </a:lnSpc>
              <a:defRPr/>
            </a:pPr>
            <a:r>
              <a:rPr lang="en-US" altLang="en-US" sz="2133" dirty="0"/>
              <a:t>Department of Neurology</a:t>
            </a:r>
          </a:p>
          <a:p>
            <a:pPr eaLnBrk="1" hangingPunct="1">
              <a:lnSpc>
                <a:spcPct val="90000"/>
              </a:lnSpc>
              <a:defRPr/>
            </a:pPr>
            <a:r>
              <a:rPr lang="en-US" altLang="en-US" sz="2133" dirty="0"/>
              <a:t>Jefferson Headache Center</a:t>
            </a:r>
          </a:p>
          <a:p>
            <a:pPr eaLnBrk="1" hangingPunct="1">
              <a:lnSpc>
                <a:spcPct val="90000"/>
              </a:lnSpc>
              <a:defRPr/>
            </a:pPr>
            <a:r>
              <a:rPr lang="en-US" altLang="en-US" sz="2133" dirty="0"/>
              <a:t>Thomas Jefferson University</a:t>
            </a:r>
          </a:p>
          <a:p>
            <a:pPr eaLnBrk="1" hangingPunct="1">
              <a:lnSpc>
                <a:spcPct val="90000"/>
              </a:lnSpc>
              <a:defRPr/>
            </a:pPr>
            <a:r>
              <a:rPr lang="en-US" altLang="en-US" sz="2133" dirty="0"/>
              <a:t>Philadelphia, Pennsylvania</a:t>
            </a:r>
            <a:r>
              <a:rPr lang="en-US" altLang="en-US" dirty="0">
                <a:solidFill>
                  <a:schemeClr val="tx1"/>
                </a:solidFill>
              </a:rPr>
              <a:t>  </a:t>
            </a:r>
          </a:p>
          <a:p>
            <a:pPr eaLnBrk="1" hangingPunct="1">
              <a:lnSpc>
                <a:spcPct val="80000"/>
              </a:lnSpc>
              <a:defRPr/>
            </a:pPr>
            <a:endParaRPr lang="en-US" altLang="en-US" dirty="0">
              <a:solidFill>
                <a:schemeClr val="tx1"/>
              </a:solidFill>
            </a:endParaRPr>
          </a:p>
        </p:txBody>
      </p:sp>
      <p:pic>
        <p:nvPicPr>
          <p:cNvPr id="7" name="Picture 6"/>
          <p:cNvPicPr>
            <a:picLocks noChangeAspect="1"/>
          </p:cNvPicPr>
          <p:nvPr/>
        </p:nvPicPr>
        <p:blipFill rotWithShape="1">
          <a:blip r:embed="rId3">
            <a:clrChange>
              <a:clrFrom>
                <a:srgbClr val="FFFFFF"/>
              </a:clrFrom>
              <a:clrTo>
                <a:srgbClr val="FFFFFF">
                  <a:alpha val="0"/>
                </a:srgbClr>
              </a:clrTo>
            </a:clrChange>
          </a:blip>
          <a:srcRect l="36345" t="7853" r="36376" b="76917"/>
          <a:stretch/>
        </p:blipFill>
        <p:spPr>
          <a:xfrm>
            <a:off x="7001934" y="5596467"/>
            <a:ext cx="2662766" cy="835378"/>
          </a:xfrm>
          <a:prstGeom prst="rect">
            <a:avLst/>
          </a:prstGeom>
          <a:effectLst>
            <a:outerShdw blurRad="50800" dist="38100" dir="2700000" algn="tl" rotWithShape="0">
              <a:prstClr val="black">
                <a:alpha val="40000"/>
              </a:prstClr>
            </a:outerShdw>
          </a:effectLst>
        </p:spPr>
      </p:pic>
      <p:sp>
        <p:nvSpPr>
          <p:cNvPr id="5125" name="Text Box 4"/>
          <p:cNvSpPr txBox="1">
            <a:spLocks noChangeArrowheads="1"/>
          </p:cNvSpPr>
          <p:nvPr/>
        </p:nvSpPr>
        <p:spPr bwMode="auto">
          <a:xfrm>
            <a:off x="732635" y="5535791"/>
            <a:ext cx="4307589"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CCFF33"/>
              </a:buClr>
              <a:buSzPct val="52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lnSpc>
                <a:spcPct val="110000"/>
              </a:lnSpc>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2133" b="1">
                <a:solidFill>
                  <a:schemeClr val="tx2"/>
                </a:solidFill>
              </a:rPr>
              <a:t>stephanie.nahas@jefferson.edu</a:t>
            </a:r>
          </a:p>
          <a:p>
            <a:pPr algn="ctr">
              <a:spcBef>
                <a:spcPct val="0"/>
              </a:spcBef>
              <a:buClrTx/>
              <a:buSzTx/>
              <a:buFontTx/>
              <a:buNone/>
            </a:pPr>
            <a:r>
              <a:rPr lang="en-US" altLang="en-US" sz="2133" b="1">
                <a:solidFill>
                  <a:schemeClr val="tx2"/>
                </a:solidFill>
              </a:rPr>
              <a:t>@stephanieJnahas</a:t>
            </a:r>
          </a:p>
        </p:txBody>
      </p:sp>
    </p:spTree>
    <p:custDataLst>
      <p:tags r:id="rId1"/>
    </p:custDataLst>
    <p:extLst>
      <p:ext uri="{BB962C8B-B14F-4D97-AF65-F5344CB8AC3E}">
        <p14:creationId xmlns:p14="http://schemas.microsoft.com/office/powerpoint/2010/main" val="2487838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516467"/>
            <a:ext cx="7772400" cy="1016000"/>
          </a:xfrm>
        </p:spPr>
        <p:txBody>
          <a:bodyPr/>
          <a:lstStyle/>
          <a:p>
            <a:pPr>
              <a:defRPr/>
            </a:pPr>
            <a:r>
              <a:rPr lang="en-US" dirty="0" smtClean="0"/>
              <a:t>Prior </a:t>
            </a:r>
            <a:r>
              <a:rPr lang="en-US" dirty="0" smtClean="0"/>
              <a:t>Images</a:t>
            </a:r>
            <a:endParaRPr lang="en-US" dirty="0"/>
          </a:p>
        </p:txBody>
      </p:sp>
      <p:pic>
        <p:nvPicPr>
          <p:cNvPr id="22531" name="Picture 3" descr="E:\co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7678" y="16002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E:\ax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1600200"/>
            <a:ext cx="426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90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533524"/>
            <a:ext cx="44021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1" y="1533525"/>
            <a:ext cx="4462463"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1257301" y="152400"/>
            <a:ext cx="7772400" cy="1016000"/>
          </a:xfrm>
        </p:spPr>
        <p:txBody>
          <a:bodyPr/>
          <a:lstStyle/>
          <a:p>
            <a:pPr>
              <a:defRPr/>
            </a:pPr>
            <a:r>
              <a:rPr lang="en-US" dirty="0" smtClean="0"/>
              <a:t>Current Images</a:t>
            </a:r>
            <a:endParaRPr lang="en-US" dirty="0"/>
          </a:p>
        </p:txBody>
      </p:sp>
    </p:spTree>
    <p:extLst>
      <p:ext uri="{BB962C8B-B14F-4D97-AF65-F5344CB8AC3E}">
        <p14:creationId xmlns:p14="http://schemas.microsoft.com/office/powerpoint/2010/main" val="3727882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304800"/>
            <a:ext cx="440213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1" y="304801"/>
            <a:ext cx="4462463"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85900" y="5791200"/>
            <a:ext cx="7663573" cy="523220"/>
          </a:xfrm>
          <a:prstGeom prst="rect">
            <a:avLst/>
          </a:prstGeom>
          <a:noFill/>
        </p:spPr>
        <p:txBody>
          <a:bodyPr wrap="none" rtlCol="0">
            <a:spAutoFit/>
          </a:bodyPr>
          <a:lstStyle/>
          <a:p>
            <a:r>
              <a:rPr lang="en-US" sz="2800" dirty="0" smtClean="0"/>
              <a:t>Misdiagnosed as Chiari, worse after decompression</a:t>
            </a:r>
            <a:endParaRPr lang="en-US" sz="2800" dirty="0"/>
          </a:p>
        </p:txBody>
      </p:sp>
    </p:spTree>
    <p:extLst>
      <p:ext uri="{BB962C8B-B14F-4D97-AF65-F5344CB8AC3E}">
        <p14:creationId xmlns:p14="http://schemas.microsoft.com/office/powerpoint/2010/main" val="1942233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7" descr="flai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23875"/>
            <a:ext cx="5867400" cy="6599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72843" y="2510135"/>
            <a:ext cx="3318857" cy="461665"/>
          </a:xfrm>
          <a:prstGeom prst="rect">
            <a:avLst/>
          </a:prstGeom>
          <a:noFill/>
        </p:spPr>
        <p:txBody>
          <a:bodyPr wrap="none" rtlCol="0">
            <a:spAutoFit/>
          </a:bodyPr>
          <a:lstStyle/>
          <a:p>
            <a:r>
              <a:rPr lang="en-US" sz="2400" dirty="0" smtClean="0"/>
              <a:t>A bit of herniated brain…</a:t>
            </a:r>
            <a:endParaRPr lang="en-US" sz="2400" dirty="0"/>
          </a:p>
        </p:txBody>
      </p:sp>
    </p:spTree>
    <p:extLst>
      <p:ext uri="{BB962C8B-B14F-4D97-AF65-F5344CB8AC3E}">
        <p14:creationId xmlns:p14="http://schemas.microsoft.com/office/powerpoint/2010/main" val="4207252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815976"/>
            <a:ext cx="4425950" cy="459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026" y="838200"/>
            <a:ext cx="43592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4" name="TextBox 1"/>
          <p:cNvSpPr txBox="1">
            <a:spLocks noChangeArrowheads="1"/>
          </p:cNvSpPr>
          <p:nvPr/>
        </p:nvSpPr>
        <p:spPr bwMode="auto">
          <a:xfrm>
            <a:off x="2095500" y="5715001"/>
            <a:ext cx="173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t>4 hours</a:t>
            </a:r>
          </a:p>
        </p:txBody>
      </p:sp>
      <p:sp>
        <p:nvSpPr>
          <p:cNvPr id="35845" name="TextBox 6"/>
          <p:cNvSpPr txBox="1">
            <a:spLocks noChangeArrowheads="1"/>
          </p:cNvSpPr>
          <p:nvPr/>
        </p:nvSpPr>
        <p:spPr bwMode="auto">
          <a:xfrm>
            <a:off x="6299200" y="5715001"/>
            <a:ext cx="2000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t>22 hours</a:t>
            </a:r>
          </a:p>
        </p:txBody>
      </p:sp>
    </p:spTree>
    <p:extLst>
      <p:ext uri="{BB962C8B-B14F-4D97-AF65-F5344CB8AC3E}">
        <p14:creationId xmlns:p14="http://schemas.microsoft.com/office/powerpoint/2010/main" val="415430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6743701" y="1524000"/>
            <a:ext cx="2913063" cy="4343400"/>
          </a:xfrm>
          <a:prstGeom prst="rect">
            <a:avLst/>
          </a:prstGeom>
          <a:noFill/>
          <a:extLst>
            <a:ext uri="{AF507438-7753-43E0-B8FC-AC1667EBCBE1}">
              <a14:hiddenEffects xmlns:a14="http://schemas.microsoft.com/office/drawing/2010/main">
                <a:effectLst>
                  <a:outerShdw dist="45791" dir="2021404" algn="ctr" rotWithShape="0">
                    <a:srgbClr val="000000"/>
                  </a:outerShdw>
                </a:effectLst>
              </a14:hiddenEffects>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 typeface="Monotype Sorts" pitchFamily="2" charset="2"/>
              <a:buNone/>
            </a:pPr>
            <a:endParaRPr lang="en-US" altLang="en-US" sz="2800" smtClean="0"/>
          </a:p>
          <a:p>
            <a:pPr>
              <a:lnSpc>
                <a:spcPct val="90000"/>
              </a:lnSpc>
            </a:pPr>
            <a:r>
              <a:rPr lang="en-US" altLang="en-US" sz="2800" smtClean="0"/>
              <a:t>Cisternogram – early appearance of tracer in the kidneys and bladder</a:t>
            </a:r>
            <a:endParaRPr lang="en-US" altLang="en-US" sz="2800"/>
          </a:p>
        </p:txBody>
      </p:sp>
      <p:pic>
        <p:nvPicPr>
          <p:cNvPr id="3" name="Picture 5" descr="mok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9" y="914401"/>
            <a:ext cx="6427787" cy="5256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09731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5684838" y="1371600"/>
            <a:ext cx="3725862" cy="4343400"/>
          </a:xfrm>
          <a:noFill/>
          <a:extLst>
            <a:ext uri="{AF507438-7753-43E0-B8FC-AC1667EBCBE1}">
              <a14:hiddenEffects xmlns:a14="http://schemas.microsoft.com/office/drawing/2010/main">
                <a:effectLst>
                  <a:outerShdw dist="45791" dir="2021404" algn="ctr" rotWithShape="0">
                    <a:srgbClr val="000000"/>
                  </a:outerShdw>
                </a:effectLst>
              </a14:hiddenEffects>
            </a:ext>
          </a:extLst>
        </p:spPr>
        <p:txBody>
          <a:bodyPr/>
          <a:lstStyle/>
          <a:p>
            <a:pPr>
              <a:lnSpc>
                <a:spcPct val="90000"/>
              </a:lnSpc>
              <a:buFont typeface="Monotype Sorts" pitchFamily="2" charset="2"/>
              <a:buNone/>
            </a:pPr>
            <a:endParaRPr lang="en-US" altLang="en-US" sz="2800"/>
          </a:p>
          <a:p>
            <a:pPr>
              <a:lnSpc>
                <a:spcPct val="90000"/>
              </a:lnSpc>
            </a:pPr>
            <a:r>
              <a:rPr lang="en-US" altLang="en-US" sz="2800"/>
              <a:t>Myelogram – extravasation of dye through nerve shealth diverticula into paraspinal spaces</a:t>
            </a:r>
          </a:p>
        </p:txBody>
      </p:sp>
      <p:pic>
        <p:nvPicPr>
          <p:cNvPr id="37891" name="Picture 5" descr="benz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762000"/>
            <a:ext cx="4741862"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5951652"/>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228600"/>
            <a:ext cx="7772400" cy="1143000"/>
          </a:xfrm>
        </p:spPr>
        <p:txBody>
          <a:bodyPr/>
          <a:lstStyle/>
          <a:p>
            <a:pPr eaLnBrk="1" hangingPunct="1"/>
            <a:r>
              <a:rPr lang="en-US" altLang="en-US" sz="6000"/>
              <a:t>Thunderclap Headache</a:t>
            </a:r>
            <a:endParaRPr lang="en-US" altLang="en-US" sz="4000"/>
          </a:p>
        </p:txBody>
      </p:sp>
      <p:sp>
        <p:nvSpPr>
          <p:cNvPr id="227331" name="Rectangle 3"/>
          <p:cNvSpPr>
            <a:spLocks noGrp="1" noChangeArrowheads="1"/>
          </p:cNvSpPr>
          <p:nvPr>
            <p:ph type="body" idx="1"/>
          </p:nvPr>
        </p:nvSpPr>
        <p:spPr>
          <a:xfrm>
            <a:off x="1257300" y="1600200"/>
            <a:ext cx="7772400" cy="4800600"/>
          </a:xfrm>
        </p:spPr>
        <p:txBody>
          <a:bodyPr>
            <a:normAutofit fontScale="92500"/>
          </a:bodyPr>
          <a:lstStyle/>
          <a:p>
            <a:pPr eaLnBrk="1" hangingPunct="1">
              <a:lnSpc>
                <a:spcPct val="120000"/>
              </a:lnSpc>
              <a:buFont typeface="Arial" charset="0"/>
              <a:buChar char="•"/>
              <a:defRPr/>
            </a:pPr>
            <a:r>
              <a:rPr lang="en-US" altLang="en-US" sz="4000" dirty="0"/>
              <a:t>Severe headache</a:t>
            </a:r>
          </a:p>
          <a:p>
            <a:pPr lvl="1" eaLnBrk="1" hangingPunct="1">
              <a:lnSpc>
                <a:spcPct val="120000"/>
              </a:lnSpc>
              <a:buFont typeface="Arial" charset="0"/>
              <a:buChar char="–"/>
              <a:defRPr/>
            </a:pPr>
            <a:r>
              <a:rPr lang="en-US" altLang="en-US" sz="3200" dirty="0"/>
              <a:t>Sudden onset</a:t>
            </a:r>
          </a:p>
          <a:p>
            <a:pPr lvl="1" eaLnBrk="1" hangingPunct="1">
              <a:lnSpc>
                <a:spcPct val="120000"/>
              </a:lnSpc>
              <a:buFont typeface="Arial" charset="0"/>
              <a:buChar char="–"/>
              <a:defRPr/>
            </a:pPr>
            <a:r>
              <a:rPr lang="en-US" altLang="en-US" sz="3200" dirty="0"/>
              <a:t>Peak intensity in </a:t>
            </a:r>
          </a:p>
          <a:p>
            <a:pPr lvl="1" eaLnBrk="1" hangingPunct="1">
              <a:lnSpc>
                <a:spcPct val="120000"/>
              </a:lnSpc>
              <a:buFontTx/>
              <a:buNone/>
              <a:defRPr/>
            </a:pPr>
            <a:r>
              <a:rPr lang="en-US" altLang="en-US" sz="3200" dirty="0"/>
              <a:t>   &lt; 1 minute</a:t>
            </a:r>
          </a:p>
          <a:p>
            <a:pPr eaLnBrk="1" hangingPunct="1">
              <a:lnSpc>
                <a:spcPct val="120000"/>
              </a:lnSpc>
              <a:buFont typeface="Arial" charset="0"/>
              <a:buChar char="•"/>
              <a:defRPr/>
            </a:pPr>
            <a:r>
              <a:rPr lang="en-US" altLang="en-US" sz="4000" dirty="0"/>
              <a:t>Must rule out acute neurologic event</a:t>
            </a:r>
          </a:p>
          <a:p>
            <a:pPr eaLnBrk="1" hangingPunct="1">
              <a:lnSpc>
                <a:spcPct val="120000"/>
              </a:lnSpc>
              <a:buFont typeface="Arial" charset="0"/>
              <a:buChar char="•"/>
              <a:defRPr/>
            </a:pPr>
            <a:r>
              <a:rPr lang="en-US" altLang="en-US" sz="4000" dirty="0"/>
              <a:t>Often primary migraine</a:t>
            </a:r>
            <a:endParaRPr lang="en-US" altLang="en-US" dirty="0" smtClean="0"/>
          </a:p>
        </p:txBody>
      </p:sp>
      <p:pic>
        <p:nvPicPr>
          <p:cNvPr id="40964" name="Picture 4" descr="Click to vie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950" y="1822450"/>
            <a:ext cx="40957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534442"/>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57300" y="228600"/>
            <a:ext cx="7772400" cy="1143000"/>
          </a:xfrm>
        </p:spPr>
        <p:txBody>
          <a:bodyPr/>
          <a:lstStyle/>
          <a:p>
            <a:pPr eaLnBrk="1" hangingPunct="1"/>
            <a:r>
              <a:rPr lang="en-US" altLang="en-US" sz="6000"/>
              <a:t>Thunderclap Headache </a:t>
            </a:r>
          </a:p>
        </p:txBody>
      </p:sp>
      <p:sp>
        <p:nvSpPr>
          <p:cNvPr id="6" name="Rectangle 2"/>
          <p:cNvSpPr txBox="1">
            <a:spLocks noChangeArrowheads="1"/>
          </p:cNvSpPr>
          <p:nvPr/>
        </p:nvSpPr>
        <p:spPr bwMode="auto">
          <a:xfrm>
            <a:off x="1257300" y="1143000"/>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4400" b="1" i="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9pPr>
          </a:lstStyle>
          <a:p>
            <a:pPr eaLnBrk="1" hangingPunct="1">
              <a:defRPr/>
            </a:pPr>
            <a:r>
              <a:rPr lang="en-US" sz="6600" i="0" kern="0" dirty="0">
                <a:solidFill>
                  <a:srgbClr val="002060"/>
                </a:solidFill>
                <a:effectLst/>
                <a:latin typeface="Arial" charset="0"/>
              </a:rPr>
              <a:t>10 things that cause thunderclap headache?</a:t>
            </a:r>
          </a:p>
        </p:txBody>
      </p:sp>
    </p:spTree>
    <p:extLst>
      <p:ext uri="{BB962C8B-B14F-4D97-AF65-F5344CB8AC3E}">
        <p14:creationId xmlns:p14="http://schemas.microsoft.com/office/powerpoint/2010/main" val="105617039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00100" y="152400"/>
            <a:ext cx="8610600" cy="11430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p>
            <a:pPr eaLnBrk="1" hangingPunct="1"/>
            <a:r>
              <a:rPr lang="en-US" altLang="en-US" sz="5400" dirty="0"/>
              <a:t>Subarachnoid Hemorrhage</a:t>
            </a:r>
            <a:endParaRPr lang="en-US" altLang="en-US" dirty="0" smtClean="0"/>
          </a:p>
        </p:txBody>
      </p:sp>
      <p:sp>
        <p:nvSpPr>
          <p:cNvPr id="661507" name="Rectangle 3"/>
          <p:cNvSpPr>
            <a:spLocks noGrp="1" noChangeArrowheads="1"/>
          </p:cNvSpPr>
          <p:nvPr>
            <p:ph type="body" idx="1"/>
          </p:nvPr>
        </p:nvSpPr>
        <p:spPr>
          <a:xfrm>
            <a:off x="876300" y="1600200"/>
            <a:ext cx="8669338" cy="4572000"/>
          </a:xfrm>
          <a:extLst>
            <a:ext uri="{AF507438-7753-43E0-B8FC-AC1667EBCBE1}">
              <a14:hiddenEffects xmlns:a14="http://schemas.microsoft.com/office/drawing/2010/main">
                <a:effectLst>
                  <a:outerShdw dist="45791" dir="2021404" algn="ctr" rotWithShape="0">
                    <a:srgbClr val="000000"/>
                  </a:outerShdw>
                </a:effectLst>
              </a14:hiddenEffects>
            </a:ext>
          </a:extLst>
        </p:spPr>
        <p:txBody>
          <a:bodyPr>
            <a:normAutofit fontScale="92500"/>
          </a:bodyPr>
          <a:lstStyle/>
          <a:p>
            <a:pPr eaLnBrk="1" hangingPunct="1">
              <a:lnSpc>
                <a:spcPct val="110000"/>
              </a:lnSpc>
              <a:buFont typeface="Arial" charset="0"/>
              <a:buChar char="•"/>
              <a:defRPr/>
            </a:pPr>
            <a:r>
              <a:rPr lang="en-US" dirty="0" smtClean="0"/>
              <a:t>Sudden and dramatic: “a blow on the head”</a:t>
            </a:r>
          </a:p>
          <a:p>
            <a:pPr eaLnBrk="1" hangingPunct="1">
              <a:lnSpc>
                <a:spcPct val="110000"/>
              </a:lnSpc>
              <a:buFont typeface="Arial" charset="0"/>
              <a:buChar char="•"/>
              <a:defRPr/>
            </a:pPr>
            <a:r>
              <a:rPr lang="en-US" dirty="0" smtClean="0"/>
              <a:t>Severe unilateral headache</a:t>
            </a:r>
          </a:p>
          <a:p>
            <a:pPr lvl="1" eaLnBrk="1" hangingPunct="1">
              <a:lnSpc>
                <a:spcPct val="110000"/>
              </a:lnSpc>
              <a:buFont typeface="Arial" charset="0"/>
              <a:buChar char="–"/>
              <a:defRPr/>
            </a:pPr>
            <a:r>
              <a:rPr lang="en-US" dirty="0" smtClean="0"/>
              <a:t>Becomes generalized </a:t>
            </a:r>
          </a:p>
          <a:p>
            <a:pPr lvl="1" eaLnBrk="1" hangingPunct="1">
              <a:lnSpc>
                <a:spcPct val="110000"/>
              </a:lnSpc>
              <a:buFont typeface="Arial" charset="0"/>
              <a:buChar char="–"/>
              <a:defRPr/>
            </a:pPr>
            <a:r>
              <a:rPr lang="en-US" dirty="0" smtClean="0"/>
              <a:t>Spreads to back of head</a:t>
            </a:r>
          </a:p>
          <a:p>
            <a:pPr lvl="1" eaLnBrk="1" hangingPunct="1">
              <a:lnSpc>
                <a:spcPct val="110000"/>
              </a:lnSpc>
              <a:buFont typeface="Arial" charset="0"/>
              <a:buChar char="–"/>
              <a:defRPr/>
            </a:pPr>
            <a:r>
              <a:rPr lang="en-US" dirty="0" smtClean="0"/>
              <a:t>May have backache</a:t>
            </a:r>
          </a:p>
          <a:p>
            <a:pPr eaLnBrk="1" hangingPunct="1">
              <a:lnSpc>
                <a:spcPct val="110000"/>
              </a:lnSpc>
              <a:buFont typeface="Arial" charset="0"/>
              <a:buChar char="•"/>
              <a:defRPr/>
            </a:pPr>
            <a:r>
              <a:rPr lang="en-US" dirty="0" smtClean="0"/>
              <a:t>Photophobia, neck stiffness, </a:t>
            </a:r>
            <a:r>
              <a:rPr lang="en-US" dirty="0" err="1" smtClean="0"/>
              <a:t>Kernig’s</a:t>
            </a:r>
            <a:r>
              <a:rPr lang="en-US" dirty="0" smtClean="0"/>
              <a:t> sign, focal neurologic signs, and alterations in consciousness</a:t>
            </a:r>
          </a:p>
          <a:p>
            <a:pPr eaLnBrk="1" hangingPunct="1">
              <a:lnSpc>
                <a:spcPct val="110000"/>
              </a:lnSpc>
              <a:buFont typeface="Arial" charset="0"/>
              <a:buChar char="•"/>
              <a:defRPr/>
            </a:pPr>
            <a:r>
              <a:rPr lang="en-US" dirty="0" smtClean="0"/>
              <a:t>CT/LP usually diagnostic</a:t>
            </a:r>
          </a:p>
        </p:txBody>
      </p:sp>
    </p:spTree>
    <p:extLst>
      <p:ext uri="{BB962C8B-B14F-4D97-AF65-F5344CB8AC3E}">
        <p14:creationId xmlns:p14="http://schemas.microsoft.com/office/powerpoint/2010/main" val="291905319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a:xfrm>
            <a:off x="771525" y="304800"/>
            <a:ext cx="8743950" cy="1143000"/>
          </a:xfrm>
          <a:effectLst/>
        </p:spPr>
        <p:txBody>
          <a:bodyPr/>
          <a:lstStyle/>
          <a:p>
            <a:pPr eaLnBrk="1" hangingPunct="1">
              <a:defRPr/>
            </a:pPr>
            <a:r>
              <a:rPr lang="en-US" altLang="en-US" sz="6000" dirty="0" smtClean="0"/>
              <a:t>Disclosures</a:t>
            </a:r>
            <a:endParaRPr lang="en-US" altLang="en-US" sz="6000" dirty="0"/>
          </a:p>
        </p:txBody>
      </p:sp>
      <p:sp>
        <p:nvSpPr>
          <p:cNvPr id="1069059" name="Rectangle 3"/>
          <p:cNvSpPr>
            <a:spLocks noGrp="1" noChangeArrowheads="1"/>
          </p:cNvSpPr>
          <p:nvPr>
            <p:ph type="body" idx="1"/>
          </p:nvPr>
        </p:nvSpPr>
        <p:spPr>
          <a:xfrm>
            <a:off x="647700" y="1752600"/>
            <a:ext cx="8813800" cy="4343400"/>
          </a:xfrm>
          <a:effectLst/>
        </p:spPr>
        <p:txBody>
          <a:bodyPr/>
          <a:lstStyle/>
          <a:p>
            <a:pPr eaLnBrk="1" hangingPunct="1">
              <a:defRPr/>
            </a:pPr>
            <a:r>
              <a:rPr lang="en-US" altLang="en-US" dirty="0" smtClean="0"/>
              <a:t>I have received author/editor honoraria from: Demos Medical, </a:t>
            </a:r>
            <a:r>
              <a:rPr lang="en-US" altLang="en-US" dirty="0" err="1" smtClean="0"/>
              <a:t>MedLink</a:t>
            </a:r>
            <a:r>
              <a:rPr lang="en-US" altLang="en-US" dirty="0" smtClean="0"/>
              <a:t> Neurology, and </a:t>
            </a:r>
            <a:r>
              <a:rPr lang="en-US" altLang="en-US" dirty="0" err="1" smtClean="0"/>
              <a:t>UpToDate</a:t>
            </a:r>
            <a:endParaRPr lang="en-US" altLang="en-US" dirty="0" smtClean="0"/>
          </a:p>
          <a:p>
            <a:pPr eaLnBrk="1" hangingPunct="1">
              <a:defRPr/>
            </a:pPr>
            <a:r>
              <a:rPr lang="en-US" altLang="en-US" dirty="0" smtClean="0"/>
              <a:t>I have received </a:t>
            </a:r>
            <a:r>
              <a:rPr lang="en-US" altLang="en-US" dirty="0"/>
              <a:t>advising/consulting/speaking </a:t>
            </a:r>
            <a:r>
              <a:rPr lang="en-US" altLang="en-US" dirty="0" smtClean="0"/>
              <a:t>honoraria from: Allergan, Amgen, </a:t>
            </a:r>
            <a:r>
              <a:rPr lang="en-US" altLang="en-US" dirty="0" err="1" smtClean="0"/>
              <a:t>Electrocore</a:t>
            </a:r>
            <a:r>
              <a:rPr lang="en-US" altLang="en-US" dirty="0" smtClean="0"/>
              <a:t>, Eli Lilly, </a:t>
            </a:r>
            <a:r>
              <a:rPr lang="en-US" altLang="en-US" dirty="0" err="1" smtClean="0"/>
              <a:t>Supernus</a:t>
            </a:r>
            <a:endParaRPr lang="en-US" altLang="en-US" dirty="0" smtClean="0"/>
          </a:p>
        </p:txBody>
      </p:sp>
    </p:spTree>
    <p:extLst>
      <p:ext uri="{BB962C8B-B14F-4D97-AF65-F5344CB8AC3E}">
        <p14:creationId xmlns:p14="http://schemas.microsoft.com/office/powerpoint/2010/main" val="4127072817"/>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a:xfrm>
            <a:off x="876300" y="198438"/>
            <a:ext cx="8305800" cy="11430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normAutofit fontScale="90000"/>
          </a:bodyPr>
          <a:lstStyle/>
          <a:p>
            <a:pPr eaLnBrk="1" hangingPunct="1">
              <a:defRPr/>
            </a:pPr>
            <a:r>
              <a:rPr lang="en-US" dirty="0" smtClean="0"/>
              <a:t>Imaging Subarachnoid Hemorrhage </a:t>
            </a:r>
          </a:p>
        </p:txBody>
      </p:sp>
      <p:sp>
        <p:nvSpPr>
          <p:cNvPr id="662531" name="Rectangle 3"/>
          <p:cNvSpPr>
            <a:spLocks noGrp="1" noChangeArrowheads="1"/>
          </p:cNvSpPr>
          <p:nvPr>
            <p:ph type="body" idx="1"/>
          </p:nvPr>
        </p:nvSpPr>
        <p:spPr>
          <a:xfrm>
            <a:off x="1147764" y="1676400"/>
            <a:ext cx="7991475" cy="4273550"/>
          </a:xfrm>
          <a:extLst>
            <a:ext uri="{AF507438-7753-43E0-B8FC-AC1667EBCBE1}">
              <a14:hiddenEffects xmlns:a14="http://schemas.microsoft.com/office/drawing/2010/main">
                <a:effectLst>
                  <a:outerShdw dist="45791" dir="2021404" algn="ctr" rotWithShape="0">
                    <a:srgbClr val="000000"/>
                  </a:outerShdw>
                </a:effectLst>
              </a14:hiddenEffects>
            </a:ext>
          </a:extLst>
        </p:spPr>
        <p:txBody>
          <a:bodyPr>
            <a:normAutofit fontScale="92500"/>
          </a:bodyPr>
          <a:lstStyle/>
          <a:p>
            <a:pPr eaLnBrk="1" hangingPunct="1">
              <a:lnSpc>
                <a:spcPct val="130000"/>
              </a:lnSpc>
              <a:spcBef>
                <a:spcPct val="30000"/>
              </a:spcBef>
              <a:spcAft>
                <a:spcPct val="30000"/>
              </a:spcAft>
              <a:buFont typeface="Arial" charset="0"/>
              <a:buChar char="•"/>
              <a:tabLst>
                <a:tab pos="803275" algn="l"/>
              </a:tabLst>
              <a:defRPr/>
            </a:pPr>
            <a:r>
              <a:rPr lang="en-US" sz="2800" dirty="0"/>
              <a:t>CT – positive in 98% within 24 hours</a:t>
            </a:r>
          </a:p>
          <a:p>
            <a:pPr eaLnBrk="1" hangingPunct="1">
              <a:lnSpc>
                <a:spcPct val="130000"/>
              </a:lnSpc>
              <a:spcBef>
                <a:spcPct val="30000"/>
              </a:spcBef>
              <a:spcAft>
                <a:spcPct val="30000"/>
              </a:spcAft>
              <a:buFont typeface="Arial" charset="0"/>
              <a:buChar char="•"/>
              <a:tabLst>
                <a:tab pos="803275" algn="l"/>
              </a:tabLst>
              <a:defRPr/>
            </a:pPr>
            <a:r>
              <a:rPr lang="en-US" sz="2800" dirty="0"/>
              <a:t>MRI FLAIR </a:t>
            </a:r>
          </a:p>
          <a:p>
            <a:pPr marL="858838" lvl="1" indent="-401638" eaLnBrk="1" hangingPunct="1">
              <a:lnSpc>
                <a:spcPct val="130000"/>
              </a:lnSpc>
              <a:spcBef>
                <a:spcPct val="30000"/>
              </a:spcBef>
              <a:spcAft>
                <a:spcPct val="30000"/>
              </a:spcAft>
              <a:buFont typeface="Arial" charset="0"/>
              <a:buChar char="–"/>
              <a:tabLst>
                <a:tab pos="803275" algn="l"/>
              </a:tabLst>
              <a:defRPr/>
            </a:pPr>
            <a:r>
              <a:rPr lang="en-US" dirty="0" smtClean="0"/>
              <a:t>Equally sensitive as CT</a:t>
            </a:r>
          </a:p>
          <a:p>
            <a:pPr marL="858838" lvl="1" indent="-401638" eaLnBrk="1" hangingPunct="1">
              <a:lnSpc>
                <a:spcPct val="130000"/>
              </a:lnSpc>
              <a:spcBef>
                <a:spcPct val="30000"/>
              </a:spcBef>
              <a:spcAft>
                <a:spcPct val="30000"/>
              </a:spcAft>
              <a:buFont typeface="Arial" charset="0"/>
              <a:buChar char="–"/>
              <a:tabLst>
                <a:tab pos="803275" algn="l"/>
              </a:tabLst>
              <a:defRPr/>
            </a:pPr>
            <a:r>
              <a:rPr lang="en-US" dirty="0" smtClean="0"/>
              <a:t>More sensitive than CT 3-40  days after ictus</a:t>
            </a:r>
            <a:r>
              <a:rPr lang="en-US" sz="2000" dirty="0"/>
              <a:t> </a:t>
            </a:r>
          </a:p>
          <a:p>
            <a:pPr eaLnBrk="1" hangingPunct="1">
              <a:lnSpc>
                <a:spcPct val="120000"/>
              </a:lnSpc>
              <a:buFont typeface="Arial" charset="0"/>
              <a:buChar char="•"/>
              <a:tabLst>
                <a:tab pos="803275" algn="l"/>
              </a:tabLst>
              <a:defRPr/>
            </a:pPr>
            <a:r>
              <a:rPr lang="en-US" dirty="0" smtClean="0"/>
              <a:t>MRA Sensitivity for aneurysm:  70-100% </a:t>
            </a:r>
            <a:endParaRPr lang="en-US" baseline="30000" dirty="0" smtClean="0"/>
          </a:p>
          <a:p>
            <a:pPr eaLnBrk="1" hangingPunct="1">
              <a:lnSpc>
                <a:spcPct val="120000"/>
              </a:lnSpc>
              <a:buFont typeface="Arial" charset="0"/>
              <a:buChar char="•"/>
              <a:tabLst>
                <a:tab pos="803275" algn="l"/>
              </a:tabLst>
              <a:defRPr/>
            </a:pPr>
            <a:r>
              <a:rPr lang="en-US" dirty="0" smtClean="0"/>
              <a:t>CTA  Sensitivity for aneurysm:  85-98% </a:t>
            </a:r>
            <a:endParaRPr lang="en-US" baseline="30000" dirty="0" smtClean="0"/>
          </a:p>
        </p:txBody>
      </p:sp>
      <p:pic>
        <p:nvPicPr>
          <p:cNvPr id="44036" name="Picture 4" descr="subarrhachnoidh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0563" y="1797050"/>
            <a:ext cx="2235200" cy="2165350"/>
          </a:xfrm>
          <a:prstGeom prst="rect">
            <a:avLst/>
          </a:prstGeom>
          <a:noFill/>
          <a:ln w="508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45791" dir="2021404" algn="ctr" rotWithShape="0">
                    <a:srgbClr val="000000"/>
                  </a:outerShdw>
                </a:effectLst>
              </a14:hiddenEffects>
            </a:ext>
          </a:extLst>
        </p:spPr>
      </p:pic>
    </p:spTree>
    <p:extLst>
      <p:ext uri="{BB962C8B-B14F-4D97-AF65-F5344CB8AC3E}">
        <p14:creationId xmlns:p14="http://schemas.microsoft.com/office/powerpoint/2010/main" val="4159869181"/>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800100" y="152400"/>
            <a:ext cx="8610600" cy="1143000"/>
          </a:xfrm>
        </p:spPr>
        <p:txBody>
          <a:bodyPr/>
          <a:lstStyle/>
          <a:p>
            <a:pPr eaLnBrk="1" hangingPunct="1"/>
            <a:r>
              <a:rPr lang="en-US" altLang="en-US" sz="4800" dirty="0"/>
              <a:t>CSF </a:t>
            </a:r>
            <a:r>
              <a:rPr lang="en-US" altLang="en-US" sz="4800" dirty="0" err="1"/>
              <a:t>Xanthochromia</a:t>
            </a:r>
            <a:r>
              <a:rPr lang="en-US" altLang="en-US" sz="4800" dirty="0"/>
              <a:t> post-SAH</a:t>
            </a:r>
          </a:p>
        </p:txBody>
      </p:sp>
      <p:sp>
        <p:nvSpPr>
          <p:cNvPr id="45059" name="Rectangle 3"/>
          <p:cNvSpPr>
            <a:spLocks noGrp="1" noChangeArrowheads="1"/>
          </p:cNvSpPr>
          <p:nvPr>
            <p:ph type="body" sz="half" idx="1"/>
          </p:nvPr>
        </p:nvSpPr>
        <p:spPr>
          <a:xfrm>
            <a:off x="1417638" y="1600200"/>
            <a:ext cx="3827462" cy="4724400"/>
          </a:xfrm>
        </p:spPr>
        <p:txBody>
          <a:bodyPr/>
          <a:lstStyle/>
          <a:p>
            <a:pPr algn="ctr" eaLnBrk="1" hangingPunct="1">
              <a:lnSpc>
                <a:spcPct val="130000"/>
              </a:lnSpc>
              <a:buFont typeface="Monotype Sorts" pitchFamily="2" charset="2"/>
              <a:buNone/>
            </a:pPr>
            <a:r>
              <a:rPr lang="en-US" altLang="en-US" b="1" u="sng" smtClean="0">
                <a:solidFill>
                  <a:schemeClr val="tx2"/>
                </a:solidFill>
              </a:rPr>
              <a:t>Time post SAH</a:t>
            </a:r>
          </a:p>
          <a:p>
            <a:pPr algn="ctr" eaLnBrk="1" hangingPunct="1">
              <a:lnSpc>
                <a:spcPct val="130000"/>
              </a:lnSpc>
              <a:buFont typeface="Monotype Sorts" pitchFamily="2" charset="2"/>
              <a:buNone/>
            </a:pPr>
            <a:r>
              <a:rPr lang="en-US" altLang="en-US" b="1" smtClean="0"/>
              <a:t>&lt;6 hours</a:t>
            </a:r>
          </a:p>
          <a:p>
            <a:pPr algn="ctr" eaLnBrk="1" hangingPunct="1">
              <a:lnSpc>
                <a:spcPct val="130000"/>
              </a:lnSpc>
              <a:buFont typeface="Monotype Sorts" pitchFamily="2" charset="2"/>
              <a:buNone/>
            </a:pPr>
            <a:r>
              <a:rPr lang="en-US" altLang="en-US" b="1" smtClean="0"/>
              <a:t>12 hours</a:t>
            </a:r>
          </a:p>
          <a:p>
            <a:pPr algn="ctr" eaLnBrk="1" hangingPunct="1">
              <a:lnSpc>
                <a:spcPct val="130000"/>
              </a:lnSpc>
              <a:buFont typeface="Monotype Sorts" pitchFamily="2" charset="2"/>
              <a:buNone/>
            </a:pPr>
            <a:r>
              <a:rPr lang="en-US" altLang="en-US" b="1" smtClean="0"/>
              <a:t>One week</a:t>
            </a:r>
          </a:p>
          <a:p>
            <a:pPr algn="ctr" eaLnBrk="1" hangingPunct="1">
              <a:lnSpc>
                <a:spcPct val="130000"/>
              </a:lnSpc>
              <a:buFont typeface="Monotype Sorts" pitchFamily="2" charset="2"/>
              <a:buNone/>
            </a:pPr>
            <a:r>
              <a:rPr lang="en-US" altLang="en-US" b="1" smtClean="0"/>
              <a:t>Two weeks</a:t>
            </a:r>
          </a:p>
          <a:p>
            <a:pPr algn="ctr" eaLnBrk="1" hangingPunct="1">
              <a:lnSpc>
                <a:spcPct val="130000"/>
              </a:lnSpc>
              <a:buFont typeface="Monotype Sorts" pitchFamily="2" charset="2"/>
              <a:buNone/>
            </a:pPr>
            <a:r>
              <a:rPr lang="en-US" altLang="en-US" b="1" smtClean="0"/>
              <a:t>Three weeks</a:t>
            </a:r>
          </a:p>
          <a:p>
            <a:pPr algn="ctr" eaLnBrk="1" hangingPunct="1">
              <a:lnSpc>
                <a:spcPct val="130000"/>
              </a:lnSpc>
              <a:buFont typeface="Monotype Sorts" pitchFamily="2" charset="2"/>
              <a:buNone/>
            </a:pPr>
            <a:r>
              <a:rPr lang="en-US" altLang="en-US" b="1" smtClean="0"/>
              <a:t>Four weeks</a:t>
            </a:r>
          </a:p>
          <a:p>
            <a:pPr eaLnBrk="1" hangingPunct="1">
              <a:lnSpc>
                <a:spcPct val="130000"/>
              </a:lnSpc>
              <a:buFont typeface="Monotype Sorts" pitchFamily="2" charset="2"/>
              <a:buNone/>
            </a:pPr>
            <a:endParaRPr lang="en-US" altLang="en-US" smtClean="0"/>
          </a:p>
        </p:txBody>
      </p:sp>
      <p:sp>
        <p:nvSpPr>
          <p:cNvPr id="45060" name="Rectangle 4"/>
          <p:cNvSpPr>
            <a:spLocks noGrp="1" noChangeArrowheads="1"/>
          </p:cNvSpPr>
          <p:nvPr>
            <p:ph type="body" sz="half" idx="2"/>
          </p:nvPr>
        </p:nvSpPr>
        <p:spPr>
          <a:xfrm>
            <a:off x="5041901" y="1600200"/>
            <a:ext cx="3827463" cy="4648200"/>
          </a:xfrm>
        </p:spPr>
        <p:txBody>
          <a:bodyPr/>
          <a:lstStyle/>
          <a:p>
            <a:pPr algn="ctr" eaLnBrk="1" hangingPunct="1">
              <a:lnSpc>
                <a:spcPct val="130000"/>
              </a:lnSpc>
              <a:buFont typeface="Monotype Sorts" pitchFamily="2" charset="2"/>
              <a:buNone/>
            </a:pPr>
            <a:r>
              <a:rPr lang="en-US" altLang="en-US" b="1" u="sng" smtClean="0">
                <a:solidFill>
                  <a:schemeClr val="tx2"/>
                </a:solidFill>
              </a:rPr>
              <a:t>Probability (%)</a:t>
            </a:r>
          </a:p>
          <a:p>
            <a:pPr algn="ctr" eaLnBrk="1" hangingPunct="1">
              <a:lnSpc>
                <a:spcPct val="130000"/>
              </a:lnSpc>
              <a:buFont typeface="Monotype Sorts" pitchFamily="2" charset="2"/>
              <a:buNone/>
            </a:pPr>
            <a:r>
              <a:rPr lang="en-US" altLang="en-US" b="1" smtClean="0"/>
              <a:t>?</a:t>
            </a:r>
          </a:p>
          <a:p>
            <a:pPr algn="ctr" eaLnBrk="1" hangingPunct="1">
              <a:lnSpc>
                <a:spcPct val="130000"/>
              </a:lnSpc>
              <a:buFont typeface="Monotype Sorts" pitchFamily="2" charset="2"/>
              <a:buNone/>
            </a:pPr>
            <a:r>
              <a:rPr lang="en-US" altLang="en-US" b="1" smtClean="0"/>
              <a:t>100</a:t>
            </a:r>
          </a:p>
          <a:p>
            <a:pPr algn="ctr" eaLnBrk="1" hangingPunct="1">
              <a:lnSpc>
                <a:spcPct val="130000"/>
              </a:lnSpc>
              <a:buFont typeface="Monotype Sorts" pitchFamily="2" charset="2"/>
              <a:buNone/>
            </a:pPr>
            <a:r>
              <a:rPr lang="en-US" altLang="en-US" b="1" smtClean="0"/>
              <a:t>100</a:t>
            </a:r>
          </a:p>
          <a:p>
            <a:pPr algn="ctr" eaLnBrk="1" hangingPunct="1">
              <a:lnSpc>
                <a:spcPct val="130000"/>
              </a:lnSpc>
              <a:buFont typeface="Monotype Sorts" pitchFamily="2" charset="2"/>
              <a:buNone/>
            </a:pPr>
            <a:r>
              <a:rPr lang="en-US" altLang="en-US" b="1" smtClean="0"/>
              <a:t>100</a:t>
            </a:r>
          </a:p>
          <a:p>
            <a:pPr algn="ctr" eaLnBrk="1" hangingPunct="1">
              <a:lnSpc>
                <a:spcPct val="130000"/>
              </a:lnSpc>
              <a:buFont typeface="Monotype Sorts" pitchFamily="2" charset="2"/>
              <a:buNone/>
            </a:pPr>
            <a:r>
              <a:rPr lang="en-US" altLang="en-US" b="1" smtClean="0"/>
              <a:t>~70</a:t>
            </a:r>
          </a:p>
          <a:p>
            <a:pPr algn="ctr" eaLnBrk="1" hangingPunct="1">
              <a:lnSpc>
                <a:spcPct val="130000"/>
              </a:lnSpc>
              <a:buFont typeface="Monotype Sorts" pitchFamily="2" charset="2"/>
              <a:buNone/>
            </a:pPr>
            <a:r>
              <a:rPr lang="en-US" altLang="en-US" b="1" smtClean="0"/>
              <a:t>~40</a:t>
            </a:r>
          </a:p>
          <a:p>
            <a:pPr algn="ctr" eaLnBrk="1" hangingPunct="1">
              <a:lnSpc>
                <a:spcPct val="130000"/>
              </a:lnSpc>
              <a:buFont typeface="Monotype Sorts" pitchFamily="2" charset="2"/>
              <a:buNone/>
            </a:pPr>
            <a:endParaRPr lang="en-US" altLang="en-US" b="1" smtClean="0">
              <a:solidFill>
                <a:schemeClr val="tx2"/>
              </a:solidFill>
            </a:endParaRPr>
          </a:p>
        </p:txBody>
      </p:sp>
    </p:spTree>
    <p:extLst>
      <p:ext uri="{BB962C8B-B14F-4D97-AF65-F5344CB8AC3E}">
        <p14:creationId xmlns:p14="http://schemas.microsoft.com/office/powerpoint/2010/main" val="3869179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57300" y="228600"/>
            <a:ext cx="7772400" cy="1143000"/>
          </a:xfrm>
        </p:spPr>
        <p:txBody>
          <a:bodyPr/>
          <a:lstStyle/>
          <a:p>
            <a:pPr eaLnBrk="1" hangingPunct="1"/>
            <a:r>
              <a:rPr lang="en-US" altLang="en-US" sz="6000"/>
              <a:t>Thunderclap Headache </a:t>
            </a:r>
          </a:p>
        </p:txBody>
      </p:sp>
      <p:sp>
        <p:nvSpPr>
          <p:cNvPr id="6" name="Rectangle 2"/>
          <p:cNvSpPr txBox="1">
            <a:spLocks noChangeArrowheads="1"/>
          </p:cNvSpPr>
          <p:nvPr/>
        </p:nvSpPr>
        <p:spPr bwMode="auto">
          <a:xfrm>
            <a:off x="1257300" y="1143000"/>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4400" b="1" i="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i="1">
                <a:solidFill>
                  <a:schemeClr val="tx2"/>
                </a:solidFill>
                <a:effectLst>
                  <a:outerShdw blurRad="38100" dist="38100" dir="2700000" algn="tl">
                    <a:srgbClr val="000000"/>
                  </a:outerShdw>
                </a:effectLst>
                <a:latin typeface="Times New Roman" pitchFamily="18" charset="0"/>
              </a:defRPr>
            </a:lvl9pPr>
          </a:lstStyle>
          <a:p>
            <a:pPr eaLnBrk="1" hangingPunct="1">
              <a:defRPr/>
            </a:pPr>
            <a:r>
              <a:rPr lang="en-US" sz="6600" i="0" kern="0" dirty="0">
                <a:solidFill>
                  <a:srgbClr val="002060"/>
                </a:solidFill>
                <a:effectLst/>
                <a:latin typeface="Arial" charset="0"/>
              </a:rPr>
              <a:t>9 more things that cause thunderclap headache?</a:t>
            </a:r>
          </a:p>
        </p:txBody>
      </p:sp>
    </p:spTree>
    <p:extLst>
      <p:ext uri="{BB962C8B-B14F-4D97-AF65-F5344CB8AC3E}">
        <p14:creationId xmlns:p14="http://schemas.microsoft.com/office/powerpoint/2010/main" val="16255051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7300" y="152400"/>
            <a:ext cx="7772400" cy="1143000"/>
          </a:xfrm>
        </p:spPr>
        <p:txBody>
          <a:bodyPr/>
          <a:lstStyle/>
          <a:p>
            <a:pPr eaLnBrk="1" hangingPunct="1"/>
            <a:r>
              <a:rPr lang="en-US" altLang="en-US" sz="5400"/>
              <a:t>Thunderclap Headache </a:t>
            </a:r>
          </a:p>
        </p:txBody>
      </p:sp>
      <p:sp>
        <p:nvSpPr>
          <p:cNvPr id="47107" name="Rectangle 3"/>
          <p:cNvSpPr>
            <a:spLocks noGrp="1" noChangeArrowheads="1"/>
          </p:cNvSpPr>
          <p:nvPr>
            <p:ph type="body" idx="1"/>
          </p:nvPr>
        </p:nvSpPr>
        <p:spPr>
          <a:xfrm>
            <a:off x="1079501" y="1447800"/>
            <a:ext cx="3929063" cy="4953000"/>
          </a:xfrm>
        </p:spPr>
        <p:txBody>
          <a:bodyPr/>
          <a:lstStyle/>
          <a:p>
            <a:pPr eaLnBrk="1" hangingPunct="1">
              <a:buSzPct val="115000"/>
              <a:buFont typeface="Monotype Sorts" pitchFamily="2" charset="2"/>
              <a:buNone/>
            </a:pPr>
            <a:r>
              <a:rPr lang="en-US" altLang="en-US" dirty="0" smtClean="0">
                <a:solidFill>
                  <a:srgbClr val="FF3300"/>
                </a:solidFill>
              </a:rPr>
              <a:t>Vascular</a:t>
            </a:r>
          </a:p>
          <a:p>
            <a:pPr eaLnBrk="1" hangingPunct="1">
              <a:buSzPct val="115000"/>
              <a:buFont typeface="Monotype Sorts" pitchFamily="2" charset="2"/>
              <a:buNone/>
            </a:pPr>
            <a:endParaRPr lang="en-US" altLang="en-US" sz="800" dirty="0">
              <a:solidFill>
                <a:schemeClr val="tx2"/>
              </a:solidFill>
            </a:endParaRPr>
          </a:p>
          <a:p>
            <a:pPr eaLnBrk="1" hangingPunct="1">
              <a:buSzPct val="115000"/>
            </a:pPr>
            <a:r>
              <a:rPr lang="en-US" altLang="en-US" sz="2300" dirty="0"/>
              <a:t>Subarachnoid hemorrhage</a:t>
            </a:r>
          </a:p>
          <a:p>
            <a:pPr eaLnBrk="1" hangingPunct="1">
              <a:buSzPct val="115000"/>
            </a:pPr>
            <a:r>
              <a:rPr lang="en-US" altLang="en-US" sz="2300" dirty="0"/>
              <a:t>Aneurysmal thrombosis or expansion </a:t>
            </a:r>
          </a:p>
          <a:p>
            <a:pPr eaLnBrk="1" hangingPunct="1">
              <a:buSzPct val="115000"/>
            </a:pPr>
            <a:r>
              <a:rPr lang="en-US" altLang="en-US" sz="2300" dirty="0"/>
              <a:t>Cerebral hemorrhage</a:t>
            </a:r>
          </a:p>
          <a:p>
            <a:pPr eaLnBrk="1" hangingPunct="1">
              <a:buSzPct val="115000"/>
            </a:pPr>
            <a:r>
              <a:rPr lang="en-US" altLang="en-US" sz="2300" dirty="0"/>
              <a:t>Cervical arterial dissection</a:t>
            </a:r>
          </a:p>
          <a:p>
            <a:pPr eaLnBrk="1" hangingPunct="1">
              <a:buSzPct val="115000"/>
            </a:pPr>
            <a:r>
              <a:rPr lang="en-US" altLang="en-US" sz="2300" dirty="0"/>
              <a:t>Cerebral venous thrombosis</a:t>
            </a:r>
          </a:p>
          <a:p>
            <a:pPr eaLnBrk="1" hangingPunct="1">
              <a:buSzPct val="115000"/>
            </a:pPr>
            <a:r>
              <a:rPr lang="en-US" altLang="en-US" sz="2300" dirty="0"/>
              <a:t>Hypertensive crisis</a:t>
            </a:r>
          </a:p>
          <a:p>
            <a:pPr eaLnBrk="1" hangingPunct="1">
              <a:buSzPct val="115000"/>
            </a:pPr>
            <a:r>
              <a:rPr lang="en-US" altLang="en-US" sz="2300" dirty="0"/>
              <a:t>Reversible cerebral vasoconstriction syndrome</a:t>
            </a:r>
          </a:p>
          <a:p>
            <a:pPr eaLnBrk="1" hangingPunct="1">
              <a:buSzPct val="115000"/>
            </a:pPr>
            <a:r>
              <a:rPr lang="en-US" altLang="en-US" sz="2300" dirty="0"/>
              <a:t>Pituitary apoplexy</a:t>
            </a:r>
          </a:p>
        </p:txBody>
      </p:sp>
      <p:sp>
        <p:nvSpPr>
          <p:cNvPr id="47108" name="Rectangle 4"/>
          <p:cNvSpPr>
            <a:spLocks noChangeArrowheads="1"/>
          </p:cNvSpPr>
          <p:nvPr/>
        </p:nvSpPr>
        <p:spPr bwMode="auto">
          <a:xfrm>
            <a:off x="5278438" y="1447800"/>
            <a:ext cx="42672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SzPct val="52000"/>
              <a:buFont typeface="Monotype Sorts" pitchFamily="2" charset="2"/>
              <a:buNone/>
            </a:pPr>
            <a:r>
              <a:rPr lang="en-US" altLang="en-US" dirty="0">
                <a:solidFill>
                  <a:srgbClr val="00B050"/>
                </a:solidFill>
              </a:rPr>
              <a:t>Non-Vascular</a:t>
            </a:r>
          </a:p>
          <a:p>
            <a:pPr eaLnBrk="1" hangingPunct="1">
              <a:buSzPct val="52000"/>
              <a:buFont typeface="Monotype Sorts" pitchFamily="2" charset="2"/>
              <a:buChar char="l"/>
            </a:pPr>
            <a:endParaRPr lang="en-US" altLang="en-US" sz="800" dirty="0">
              <a:solidFill>
                <a:srgbClr val="00CC66"/>
              </a:solidFill>
              <a:latin typeface="Arial" panose="020B0604020202020204" pitchFamily="34" charset="0"/>
            </a:endParaRPr>
          </a:p>
          <a:p>
            <a:pPr eaLnBrk="1" hangingPunct="1">
              <a:buSzPct val="52000"/>
              <a:buFont typeface="Monotype Sorts" pitchFamily="2" charset="2"/>
              <a:buChar char="l"/>
            </a:pPr>
            <a:r>
              <a:rPr lang="en-US" altLang="en-US" sz="2300" dirty="0"/>
              <a:t>Spontaneous Intracranial Hypotension/Hypovolemia</a:t>
            </a:r>
          </a:p>
          <a:p>
            <a:pPr eaLnBrk="1" hangingPunct="1">
              <a:buSzPct val="52000"/>
              <a:buFont typeface="Monotype Sorts" pitchFamily="2" charset="2"/>
              <a:buChar char="l"/>
            </a:pPr>
            <a:r>
              <a:rPr lang="en-US" altLang="en-US" sz="2300" dirty="0"/>
              <a:t>Colloid cyst of the third ventricle</a:t>
            </a:r>
          </a:p>
          <a:p>
            <a:pPr eaLnBrk="1" hangingPunct="1">
              <a:buSzPct val="52000"/>
              <a:buFont typeface="Monotype Sorts" pitchFamily="2" charset="2"/>
              <a:buChar char="l"/>
            </a:pPr>
            <a:r>
              <a:rPr lang="en-US" altLang="en-US" sz="2300" dirty="0"/>
              <a:t>Meningitis</a:t>
            </a:r>
          </a:p>
          <a:p>
            <a:pPr eaLnBrk="1" hangingPunct="1">
              <a:buSzPct val="52000"/>
              <a:buFont typeface="Monotype Sorts" pitchFamily="2" charset="2"/>
              <a:buChar char="l"/>
            </a:pPr>
            <a:r>
              <a:rPr lang="en-US" altLang="en-US" sz="2300" dirty="0"/>
              <a:t>Sinusitis (especially sphenoid)</a:t>
            </a:r>
          </a:p>
          <a:p>
            <a:pPr eaLnBrk="1" hangingPunct="1">
              <a:buSzPct val="52000"/>
              <a:buFont typeface="Monotype Sorts" pitchFamily="2" charset="2"/>
              <a:buChar char="l"/>
            </a:pPr>
            <a:r>
              <a:rPr lang="en-US" altLang="en-US" sz="2300" dirty="0"/>
              <a:t>Primary cough, sexual, and exertional headache</a:t>
            </a:r>
          </a:p>
          <a:p>
            <a:pPr eaLnBrk="1" hangingPunct="1">
              <a:buSzPct val="52000"/>
              <a:buFont typeface="Monotype Sorts" pitchFamily="2" charset="2"/>
              <a:buChar char="l"/>
            </a:pPr>
            <a:r>
              <a:rPr lang="en-US" altLang="en-US" sz="2300" dirty="0"/>
              <a:t>Primary thunderclap headache (idiopathic)</a:t>
            </a:r>
          </a:p>
        </p:txBody>
      </p:sp>
    </p:spTree>
    <p:extLst>
      <p:ext uri="{BB962C8B-B14F-4D97-AF65-F5344CB8AC3E}">
        <p14:creationId xmlns:p14="http://schemas.microsoft.com/office/powerpoint/2010/main" val="2718635819"/>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1104900" y="0"/>
            <a:ext cx="8229600" cy="92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en-US" sz="4000" b="1" i="1">
                <a:solidFill>
                  <a:schemeClr val="tx2"/>
                </a:solidFill>
              </a:rPr>
              <a:t>Some cerebrovascular causes of TCH</a:t>
            </a:r>
          </a:p>
        </p:txBody>
      </p:sp>
      <p:pic>
        <p:nvPicPr>
          <p:cNvPr id="48131" name="Picture 3"/>
          <p:cNvPicPr>
            <a:picLocks noChangeAspect="1" noChangeArrowheads="1"/>
          </p:cNvPicPr>
          <p:nvPr/>
        </p:nvPicPr>
        <p:blipFill>
          <a:blip r:embed="rId2">
            <a:lum bright="-18000"/>
            <a:extLst>
              <a:ext uri="{28A0092B-C50C-407E-A947-70E740481C1C}">
                <a14:useLocalDpi xmlns:a14="http://schemas.microsoft.com/office/drawing/2010/main" val="0"/>
              </a:ext>
            </a:extLst>
          </a:blip>
          <a:srcRect t="8905" b="14348"/>
          <a:stretch>
            <a:fillRect/>
          </a:stretch>
        </p:blipFill>
        <p:spPr bwMode="auto">
          <a:xfrm>
            <a:off x="7734301" y="3810001"/>
            <a:ext cx="1846263" cy="20494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4" descr="tdm"/>
          <p:cNvPicPr>
            <a:picLocks noChangeAspect="1" noChangeArrowheads="1"/>
          </p:cNvPicPr>
          <p:nvPr/>
        </p:nvPicPr>
        <p:blipFill>
          <a:blip r:embed="rId3">
            <a:lum contrast="18000"/>
            <a:extLst>
              <a:ext uri="{28A0092B-C50C-407E-A947-70E740481C1C}">
                <a14:useLocalDpi xmlns:a14="http://schemas.microsoft.com/office/drawing/2010/main" val="0"/>
              </a:ext>
            </a:extLst>
          </a:blip>
          <a:srcRect l="25635" r="18994"/>
          <a:stretch>
            <a:fillRect/>
          </a:stretch>
        </p:blipFill>
        <p:spPr bwMode="auto">
          <a:xfrm>
            <a:off x="606426" y="838200"/>
            <a:ext cx="1922463" cy="21034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8133" name="Text Box 5"/>
          <p:cNvSpPr txBox="1">
            <a:spLocks noChangeArrowheads="1"/>
          </p:cNvSpPr>
          <p:nvPr/>
        </p:nvSpPr>
        <p:spPr bwMode="auto">
          <a:xfrm>
            <a:off x="679451" y="3082926"/>
            <a:ext cx="39592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000" b="1">
                <a:latin typeface="Arial" panose="020B0604020202020204" pitchFamily="34" charset="0"/>
              </a:rPr>
              <a:t>Cerebral hemorrhages</a:t>
            </a:r>
            <a:r>
              <a:rPr lang="fr-FR" altLang="en-US" sz="1800" b="1">
                <a:latin typeface="Arial" panose="020B0604020202020204" pitchFamily="34" charset="0"/>
              </a:rPr>
              <a:t>: 5-10% of all TCH (possible in infarcts)</a:t>
            </a:r>
          </a:p>
        </p:txBody>
      </p:sp>
      <p:sp>
        <p:nvSpPr>
          <p:cNvPr id="48134" name="Text Box 6"/>
          <p:cNvSpPr txBox="1">
            <a:spLocks noChangeArrowheads="1"/>
          </p:cNvSpPr>
          <p:nvPr/>
        </p:nvSpPr>
        <p:spPr bwMode="auto">
          <a:xfrm>
            <a:off x="7758114" y="5851526"/>
            <a:ext cx="2014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000" b="1">
                <a:latin typeface="Arial" panose="020B0604020202020204" pitchFamily="34" charset="0"/>
              </a:rPr>
              <a:t>Aneurysmal</a:t>
            </a:r>
          </a:p>
          <a:p>
            <a:pPr eaLnBrk="1" hangingPunct="1">
              <a:spcBef>
                <a:spcPct val="0"/>
              </a:spcBef>
              <a:buFontTx/>
              <a:buNone/>
            </a:pPr>
            <a:r>
              <a:rPr lang="fr-FR" altLang="en-US" sz="2000" b="1">
                <a:latin typeface="Arial" panose="020B0604020202020204" pitchFamily="34" charset="0"/>
              </a:rPr>
              <a:t>warning leak</a:t>
            </a:r>
          </a:p>
        </p:txBody>
      </p:sp>
      <p:pic>
        <p:nvPicPr>
          <p:cNvPr id="48135" name="Picture 7" descr="IRM J T1 dissection des 2 ACI"/>
          <p:cNvPicPr>
            <a:picLocks noChangeAspect="1" noChangeArrowheads="1"/>
          </p:cNvPicPr>
          <p:nvPr/>
        </p:nvPicPr>
        <p:blipFill>
          <a:blip r:embed="rId4">
            <a:extLst>
              <a:ext uri="{28A0092B-C50C-407E-A947-70E740481C1C}">
                <a14:useLocalDpi xmlns:a14="http://schemas.microsoft.com/office/drawing/2010/main" val="0"/>
              </a:ext>
            </a:extLst>
          </a:blip>
          <a:srcRect l="26149" b="9131"/>
          <a:stretch>
            <a:fillRect/>
          </a:stretch>
        </p:blipFill>
        <p:spPr bwMode="auto">
          <a:xfrm>
            <a:off x="4668839" y="857250"/>
            <a:ext cx="2562225" cy="20843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8136" name="Text Box 8"/>
          <p:cNvSpPr txBox="1">
            <a:spLocks noChangeArrowheads="1"/>
          </p:cNvSpPr>
          <p:nvPr/>
        </p:nvSpPr>
        <p:spPr bwMode="auto">
          <a:xfrm>
            <a:off x="5022851" y="3082926"/>
            <a:ext cx="156051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000" b="1">
                <a:latin typeface="Arial" panose="020B0604020202020204" pitchFamily="34" charset="0"/>
              </a:rPr>
              <a:t>Dissection:</a:t>
            </a:r>
            <a:r>
              <a:rPr lang="fr-FR" altLang="en-US" sz="1800" b="1">
                <a:latin typeface="Arial" panose="020B0604020202020204" pitchFamily="34" charset="0"/>
              </a:rPr>
              <a:t> TCH in 5%</a:t>
            </a:r>
          </a:p>
        </p:txBody>
      </p:sp>
      <p:pic>
        <p:nvPicPr>
          <p:cNvPr id="48137" name="Picture 11" descr="28a Artérite de Horton"/>
          <p:cNvPicPr>
            <a:picLocks noChangeAspect="1" noChangeArrowheads="1"/>
          </p:cNvPicPr>
          <p:nvPr/>
        </p:nvPicPr>
        <p:blipFill>
          <a:blip r:embed="rId5">
            <a:extLst>
              <a:ext uri="{28A0092B-C50C-407E-A947-70E740481C1C}">
                <a14:useLocalDpi xmlns:a14="http://schemas.microsoft.com/office/drawing/2010/main" val="0"/>
              </a:ext>
            </a:extLst>
          </a:blip>
          <a:srcRect l="5882" t="5052" r="7843" b="6526"/>
          <a:stretch>
            <a:fillRect/>
          </a:stretch>
        </p:blipFill>
        <p:spPr bwMode="auto">
          <a:xfrm>
            <a:off x="3322638" y="3810000"/>
            <a:ext cx="1897062" cy="1658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8" name="Text Box 12"/>
          <p:cNvSpPr txBox="1">
            <a:spLocks noChangeArrowheads="1"/>
          </p:cNvSpPr>
          <p:nvPr/>
        </p:nvSpPr>
        <p:spPr bwMode="auto">
          <a:xfrm>
            <a:off x="3524250" y="5486401"/>
            <a:ext cx="1512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000" b="1">
                <a:latin typeface="Arial" panose="020B0604020202020204" pitchFamily="34" charset="0"/>
              </a:rPr>
              <a:t>Temporal arteritis</a:t>
            </a:r>
          </a:p>
        </p:txBody>
      </p:sp>
      <p:pic>
        <p:nvPicPr>
          <p:cNvPr id="48139" name="Picture 13" descr="22c thrombose sinus latéral gauche"/>
          <p:cNvPicPr>
            <a:picLocks noChangeAspect="1" noChangeArrowheads="1"/>
          </p:cNvPicPr>
          <p:nvPr/>
        </p:nvPicPr>
        <p:blipFill>
          <a:blip r:embed="rId6">
            <a:extLst>
              <a:ext uri="{28A0092B-C50C-407E-A947-70E740481C1C}">
                <a14:useLocalDpi xmlns:a14="http://schemas.microsoft.com/office/drawing/2010/main" val="0"/>
              </a:ext>
            </a:extLst>
          </a:blip>
          <a:srcRect l="18217" r="7364"/>
          <a:stretch>
            <a:fillRect/>
          </a:stretch>
        </p:blipFill>
        <p:spPr bwMode="auto">
          <a:xfrm>
            <a:off x="7345363" y="857250"/>
            <a:ext cx="2305050" cy="20843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8140" name="Text Box 15"/>
          <p:cNvSpPr txBox="1">
            <a:spLocks noChangeArrowheads="1"/>
          </p:cNvSpPr>
          <p:nvPr/>
        </p:nvSpPr>
        <p:spPr bwMode="auto">
          <a:xfrm>
            <a:off x="7051676" y="3070226"/>
            <a:ext cx="26638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000" b="1">
                <a:latin typeface="Arial" panose="020B0604020202020204" pitchFamily="34" charset="0"/>
              </a:rPr>
              <a:t>Venous thrombosis:</a:t>
            </a:r>
            <a:r>
              <a:rPr lang="fr-FR" altLang="en-US" sz="1800" b="1">
                <a:latin typeface="Arial" panose="020B0604020202020204" pitchFamily="34" charset="0"/>
              </a:rPr>
              <a:t> TCH in 3%</a:t>
            </a:r>
          </a:p>
        </p:txBody>
      </p:sp>
      <p:pic>
        <p:nvPicPr>
          <p:cNvPr id="48141"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4800" y="3810001"/>
            <a:ext cx="2044700" cy="206216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48142" name="Text Box 17"/>
          <p:cNvSpPr txBox="1">
            <a:spLocks noChangeArrowheads="1"/>
          </p:cNvSpPr>
          <p:nvPr/>
        </p:nvSpPr>
        <p:spPr bwMode="auto">
          <a:xfrm>
            <a:off x="5645150" y="5886451"/>
            <a:ext cx="1512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000" b="1">
                <a:latin typeface="Arial" panose="020B0604020202020204" pitchFamily="34" charset="0"/>
              </a:rPr>
              <a:t>Pituitary apoplexy</a:t>
            </a:r>
          </a:p>
        </p:txBody>
      </p:sp>
      <p:pic>
        <p:nvPicPr>
          <p:cNvPr id="48143" name="Picture 18"/>
          <p:cNvPicPr>
            <a:picLocks noChangeAspect="1" noChangeArrowheads="1"/>
          </p:cNvPicPr>
          <p:nvPr/>
        </p:nvPicPr>
        <p:blipFill>
          <a:blip r:embed="rId8">
            <a:extLst>
              <a:ext uri="{28A0092B-C50C-407E-A947-70E740481C1C}">
                <a14:useLocalDpi xmlns:a14="http://schemas.microsoft.com/office/drawing/2010/main" val="0"/>
              </a:ext>
            </a:extLst>
          </a:blip>
          <a:srcRect l="4434" t="5893" r="2463" b="6799"/>
          <a:stretch>
            <a:fillRect/>
          </a:stretch>
        </p:blipFill>
        <p:spPr bwMode="auto">
          <a:xfrm>
            <a:off x="2479675" y="838200"/>
            <a:ext cx="2065338" cy="21034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8144" name="Picture 19" descr="AAR Daub art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750" y="3810000"/>
            <a:ext cx="2395538" cy="2120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45" name="Text Box 20"/>
          <p:cNvSpPr txBox="1">
            <a:spLocks noChangeArrowheads="1"/>
          </p:cNvSpPr>
          <p:nvPr/>
        </p:nvSpPr>
        <p:spPr bwMode="auto">
          <a:xfrm>
            <a:off x="571500" y="5932488"/>
            <a:ext cx="2795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000" b="1">
                <a:latin typeface="Arial" panose="020B0604020202020204" pitchFamily="34" charset="0"/>
              </a:rPr>
              <a:t>RCVS</a:t>
            </a:r>
          </a:p>
        </p:txBody>
      </p:sp>
    </p:spTree>
    <p:extLst>
      <p:ext uri="{BB962C8B-B14F-4D97-AF65-F5344CB8AC3E}">
        <p14:creationId xmlns:p14="http://schemas.microsoft.com/office/powerpoint/2010/main" val="582338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1257300" y="1"/>
            <a:ext cx="7772400" cy="105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en-US" sz="4400" b="1" i="1">
                <a:solidFill>
                  <a:schemeClr val="tx2"/>
                </a:solidFill>
              </a:rPr>
              <a:t>Other disorders causing TCH</a:t>
            </a:r>
          </a:p>
        </p:txBody>
      </p:sp>
      <p:sp>
        <p:nvSpPr>
          <p:cNvPr id="49155" name="Text Box 5"/>
          <p:cNvSpPr txBox="1">
            <a:spLocks noChangeArrowheads="1"/>
          </p:cNvSpPr>
          <p:nvPr/>
        </p:nvSpPr>
        <p:spPr bwMode="auto">
          <a:xfrm>
            <a:off x="723901" y="3581400"/>
            <a:ext cx="518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400" b="1">
                <a:latin typeface="Arial" panose="020B0604020202020204" pitchFamily="34" charset="0"/>
              </a:rPr>
              <a:t>Tumors</a:t>
            </a:r>
            <a:r>
              <a:rPr lang="fr-FR" altLang="en-US" sz="2000" b="1">
                <a:latin typeface="Arial" panose="020B0604020202020204" pitchFamily="34" charset="0"/>
              </a:rPr>
              <a:t> : </a:t>
            </a:r>
            <a:r>
              <a:rPr lang="fr-FR" altLang="en-US" sz="1800" b="1">
                <a:latin typeface="Arial" panose="020B0604020202020204" pitchFamily="34" charset="0"/>
              </a:rPr>
              <a:t>3d ventricle, pituitary, cerebellum</a:t>
            </a:r>
          </a:p>
        </p:txBody>
      </p:sp>
      <p:sp>
        <p:nvSpPr>
          <p:cNvPr id="49156" name="Text Box 8"/>
          <p:cNvSpPr txBox="1">
            <a:spLocks noChangeArrowheads="1"/>
          </p:cNvSpPr>
          <p:nvPr/>
        </p:nvSpPr>
        <p:spPr bwMode="auto">
          <a:xfrm>
            <a:off x="7921626" y="1676401"/>
            <a:ext cx="194627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000" b="1">
                <a:latin typeface="Arial" panose="020B0604020202020204" pitchFamily="34" charset="0"/>
              </a:rPr>
              <a:t>Spontaneous intracranial</a:t>
            </a:r>
          </a:p>
          <a:p>
            <a:pPr eaLnBrk="1" hangingPunct="1">
              <a:spcBef>
                <a:spcPct val="0"/>
              </a:spcBef>
              <a:buFontTx/>
              <a:buNone/>
            </a:pPr>
            <a:r>
              <a:rPr lang="fr-FR" altLang="en-US" sz="2000" b="1">
                <a:latin typeface="Arial" panose="020B0604020202020204" pitchFamily="34" charset="0"/>
              </a:rPr>
              <a:t>hypotension</a:t>
            </a:r>
            <a:r>
              <a:rPr lang="fr-FR" altLang="en-US" sz="1800" b="1">
                <a:latin typeface="Arial" panose="020B0604020202020204" pitchFamily="34" charset="0"/>
              </a:rPr>
              <a:t> </a:t>
            </a:r>
          </a:p>
          <a:p>
            <a:pPr eaLnBrk="1" hangingPunct="1">
              <a:spcBef>
                <a:spcPct val="0"/>
              </a:spcBef>
              <a:buFontTx/>
              <a:buNone/>
            </a:pPr>
            <a:r>
              <a:rPr lang="fr-FR" altLang="en-US" sz="1800" b="1">
                <a:latin typeface="Arial" panose="020B0604020202020204" pitchFamily="34" charset="0"/>
              </a:rPr>
              <a:t>TCH in 15%</a:t>
            </a:r>
          </a:p>
        </p:txBody>
      </p:sp>
      <p:sp>
        <p:nvSpPr>
          <p:cNvPr id="49157" name="Text Box 10"/>
          <p:cNvSpPr txBox="1">
            <a:spLocks noChangeArrowheads="1"/>
          </p:cNvSpPr>
          <p:nvPr/>
        </p:nvSpPr>
        <p:spPr bwMode="auto">
          <a:xfrm>
            <a:off x="7412038" y="6091238"/>
            <a:ext cx="1465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400" b="1">
                <a:latin typeface="Arial" panose="020B0604020202020204" pitchFamily="34" charset="0"/>
              </a:rPr>
              <a:t>Sinusitis</a:t>
            </a:r>
          </a:p>
        </p:txBody>
      </p:sp>
      <p:sp>
        <p:nvSpPr>
          <p:cNvPr id="49158" name="Text Box 12"/>
          <p:cNvSpPr txBox="1">
            <a:spLocks noChangeArrowheads="1"/>
          </p:cNvSpPr>
          <p:nvPr/>
        </p:nvSpPr>
        <p:spPr bwMode="auto">
          <a:xfrm>
            <a:off x="4862514" y="6083300"/>
            <a:ext cx="169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400" b="1">
                <a:latin typeface="Arial" panose="020B0604020202020204" pitchFamily="34" charset="0"/>
              </a:rPr>
              <a:t>Meningitis</a:t>
            </a:r>
          </a:p>
        </p:txBody>
      </p:sp>
      <p:pic>
        <p:nvPicPr>
          <p:cNvPr id="49159"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935038"/>
            <a:ext cx="1830388" cy="25209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916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526" y="941388"/>
            <a:ext cx="2538413" cy="2514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9161"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389" y="914400"/>
            <a:ext cx="2003425" cy="25415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9162" name="Picture 26"/>
          <p:cNvPicPr>
            <a:picLocks noChangeAspect="1" noChangeArrowheads="1"/>
          </p:cNvPicPr>
          <p:nvPr/>
        </p:nvPicPr>
        <p:blipFill>
          <a:blip r:embed="rId5">
            <a:grayscl/>
            <a:extLst>
              <a:ext uri="{28A0092B-C50C-407E-A947-70E740481C1C}">
                <a14:useLocalDpi xmlns:a14="http://schemas.microsoft.com/office/drawing/2010/main" val="0"/>
              </a:ext>
            </a:extLst>
          </a:blip>
          <a:srcRect r="34883"/>
          <a:stretch>
            <a:fillRect/>
          </a:stretch>
        </p:blipFill>
        <p:spPr bwMode="auto">
          <a:xfrm>
            <a:off x="6832600" y="4083050"/>
            <a:ext cx="2501900" cy="19367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49163" name="Picture 27" descr="MVC-002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33825" y="4057650"/>
            <a:ext cx="2616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eart 1"/>
          <p:cNvSpPr/>
          <p:nvPr/>
        </p:nvSpPr>
        <p:spPr>
          <a:xfrm>
            <a:off x="1790700" y="4191000"/>
            <a:ext cx="914400" cy="914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165" name="Text Box 23"/>
          <p:cNvSpPr txBox="1">
            <a:spLocks noChangeArrowheads="1"/>
          </p:cNvSpPr>
          <p:nvPr/>
        </p:nvSpPr>
        <p:spPr bwMode="auto">
          <a:xfrm>
            <a:off x="723900" y="5181601"/>
            <a:ext cx="3195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en-US" sz="2400" b="1">
                <a:latin typeface="Arial" panose="020B0604020202020204" pitchFamily="34" charset="0"/>
              </a:rPr>
              <a:t>Myocardial ischemia</a:t>
            </a:r>
          </a:p>
          <a:p>
            <a:pPr eaLnBrk="1" hangingPunct="1">
              <a:spcBef>
                <a:spcPct val="0"/>
              </a:spcBef>
              <a:buFontTx/>
              <a:buNone/>
            </a:pPr>
            <a:r>
              <a:rPr lang="fr-FR" altLang="en-US" sz="2400" b="1">
                <a:latin typeface="Arial" panose="020B0604020202020204" pitchFamily="34" charset="0"/>
              </a:rPr>
              <a:t>(cardiac cephalgia)</a:t>
            </a:r>
          </a:p>
        </p:txBody>
      </p:sp>
    </p:spTree>
    <p:extLst>
      <p:ext uri="{BB962C8B-B14F-4D97-AF65-F5344CB8AC3E}">
        <p14:creationId xmlns:p14="http://schemas.microsoft.com/office/powerpoint/2010/main" val="42072066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1257300" y="304800"/>
            <a:ext cx="7772400" cy="1143000"/>
          </a:xfrm>
          <a:effectLst/>
        </p:spPr>
        <p:txBody>
          <a:bodyPr/>
          <a:lstStyle/>
          <a:p>
            <a:pPr eaLnBrk="1" hangingPunct="1">
              <a:defRPr/>
            </a:pPr>
            <a:r>
              <a:rPr lang="en-US" altLang="en-US" sz="4800"/>
              <a:t>Hemiplegic Migraine Genes</a:t>
            </a:r>
          </a:p>
        </p:txBody>
      </p:sp>
      <p:sp>
        <p:nvSpPr>
          <p:cNvPr id="592899" name="Rectangle 3"/>
          <p:cNvSpPr>
            <a:spLocks noGrp="1" noChangeArrowheads="1"/>
          </p:cNvSpPr>
          <p:nvPr>
            <p:ph type="body" idx="1"/>
          </p:nvPr>
        </p:nvSpPr>
        <p:spPr>
          <a:xfrm>
            <a:off x="1011238" y="1295400"/>
            <a:ext cx="8196262" cy="4800600"/>
          </a:xfrm>
          <a:effectLst/>
        </p:spPr>
        <p:txBody>
          <a:bodyPr/>
          <a:lstStyle/>
          <a:p>
            <a:pPr eaLnBrk="1" hangingPunct="1">
              <a:lnSpc>
                <a:spcPct val="110000"/>
              </a:lnSpc>
              <a:buFont typeface="Monotype Sorts" pitchFamily="2" charset="2"/>
              <a:buNone/>
              <a:defRPr/>
            </a:pPr>
            <a:r>
              <a:rPr lang="en-US" altLang="en-US" dirty="0" smtClean="0"/>
              <a:t>  </a:t>
            </a:r>
          </a:p>
          <a:p>
            <a:pPr eaLnBrk="1" hangingPunct="1">
              <a:lnSpc>
                <a:spcPct val="110000"/>
              </a:lnSpc>
              <a:defRPr/>
            </a:pPr>
            <a:r>
              <a:rPr lang="en-US" altLang="en-US" dirty="0" smtClean="0"/>
              <a:t>Familial hemiplegic migraine (FHM)  </a:t>
            </a:r>
          </a:p>
          <a:p>
            <a:pPr lvl="1" eaLnBrk="1" hangingPunct="1">
              <a:lnSpc>
                <a:spcPct val="120000"/>
              </a:lnSpc>
              <a:defRPr/>
            </a:pPr>
            <a:r>
              <a:rPr lang="en-US" altLang="en-US" sz="2500" dirty="0">
                <a:solidFill>
                  <a:schemeClr val="tx2"/>
                </a:solidFill>
              </a:rPr>
              <a:t>FHM1</a:t>
            </a:r>
            <a:r>
              <a:rPr lang="en-US" altLang="en-US" sz="2500" dirty="0"/>
              <a:t> (19p13): </a:t>
            </a:r>
            <a:r>
              <a:rPr lang="en-US" altLang="en-US" sz="2500" i="1" dirty="0"/>
              <a:t>CACNA1A</a:t>
            </a:r>
            <a:r>
              <a:rPr lang="en-US" altLang="en-US" sz="2500" dirty="0"/>
              <a:t> encodes </a:t>
            </a:r>
            <a:r>
              <a:rPr lang="en-US" altLang="en-US" sz="2500" b="1" dirty="0">
                <a:sym typeface="Symbol" pitchFamily="18" charset="2"/>
              </a:rPr>
              <a:t></a:t>
            </a:r>
            <a:r>
              <a:rPr lang="en-US" altLang="en-US" sz="2500" b="1" baseline="-25000" dirty="0"/>
              <a:t>1</a:t>
            </a:r>
            <a:r>
              <a:rPr lang="en-US" altLang="en-US" sz="2500" dirty="0"/>
              <a:t> subunit of voltage-gated neuronal Ca</a:t>
            </a:r>
            <a:r>
              <a:rPr lang="en-US" altLang="en-US" sz="2500" baseline="-25000" dirty="0"/>
              <a:t>v</a:t>
            </a:r>
            <a:r>
              <a:rPr lang="en-US" altLang="en-US" sz="2500" dirty="0"/>
              <a:t>2.1(P/Q) Ca</a:t>
            </a:r>
            <a:r>
              <a:rPr lang="en-US" altLang="en-US" sz="2500" baseline="30000" dirty="0"/>
              <a:t>2+</a:t>
            </a:r>
            <a:r>
              <a:rPr lang="en-US" altLang="en-US" sz="2500" dirty="0"/>
              <a:t> channel</a:t>
            </a:r>
          </a:p>
          <a:p>
            <a:pPr lvl="2" eaLnBrk="1" hangingPunct="1">
              <a:lnSpc>
                <a:spcPct val="120000"/>
              </a:lnSpc>
              <a:defRPr/>
            </a:pPr>
            <a:r>
              <a:rPr lang="en-US" altLang="en-US" sz="2500" dirty="0"/>
              <a:t>50% of cases</a:t>
            </a:r>
          </a:p>
          <a:p>
            <a:pPr lvl="1" eaLnBrk="1" hangingPunct="1">
              <a:lnSpc>
                <a:spcPct val="120000"/>
              </a:lnSpc>
              <a:defRPr/>
            </a:pPr>
            <a:r>
              <a:rPr lang="en-US" altLang="en-US" sz="2500" dirty="0">
                <a:solidFill>
                  <a:schemeClr val="tx2"/>
                </a:solidFill>
              </a:rPr>
              <a:t>FHM2</a:t>
            </a:r>
            <a:r>
              <a:rPr lang="en-US" altLang="en-US" sz="2500" dirty="0"/>
              <a:t> (1q23): </a:t>
            </a:r>
            <a:r>
              <a:rPr lang="en-US" altLang="en-US" sz="2500" i="1" dirty="0"/>
              <a:t>ATP1A2 </a:t>
            </a:r>
            <a:r>
              <a:rPr lang="en-US" altLang="en-US" sz="2500" dirty="0"/>
              <a:t>encodes </a:t>
            </a:r>
            <a:r>
              <a:rPr lang="en-US" altLang="en-US" sz="2500" b="1" dirty="0">
                <a:sym typeface="Symbol" pitchFamily="18" charset="2"/>
              </a:rPr>
              <a:t></a:t>
            </a:r>
            <a:r>
              <a:rPr lang="en-US" altLang="en-US" sz="2500" b="1" baseline="-25000" dirty="0"/>
              <a:t>2</a:t>
            </a:r>
            <a:r>
              <a:rPr lang="en-US" altLang="en-US" sz="2500" dirty="0"/>
              <a:t> subunit of Na+/K+ pump </a:t>
            </a:r>
          </a:p>
          <a:p>
            <a:pPr lvl="1" eaLnBrk="1" hangingPunct="1">
              <a:lnSpc>
                <a:spcPct val="120000"/>
              </a:lnSpc>
              <a:defRPr/>
            </a:pPr>
            <a:r>
              <a:rPr lang="en-US" altLang="en-US" sz="2500" dirty="0">
                <a:solidFill>
                  <a:schemeClr val="tx2"/>
                </a:solidFill>
              </a:rPr>
              <a:t>FHM3</a:t>
            </a:r>
            <a:r>
              <a:rPr lang="en-US" altLang="en-US" sz="2500" dirty="0"/>
              <a:t> (2q24): SCN1A</a:t>
            </a:r>
            <a:r>
              <a:rPr lang="en-US" altLang="en-US" sz="2500" i="1" dirty="0"/>
              <a:t> </a:t>
            </a:r>
            <a:r>
              <a:rPr lang="en-US" altLang="en-US" sz="2500" dirty="0"/>
              <a:t>encodes </a:t>
            </a:r>
            <a:r>
              <a:rPr lang="en-US" altLang="en-US" sz="2500" b="1" dirty="0">
                <a:sym typeface="Symbol" pitchFamily="18" charset="2"/>
              </a:rPr>
              <a:t></a:t>
            </a:r>
            <a:r>
              <a:rPr lang="en-US" altLang="en-US" sz="2500" b="1" baseline="-25000" dirty="0"/>
              <a:t>1</a:t>
            </a:r>
            <a:r>
              <a:rPr lang="en-US" altLang="en-US" sz="2500" dirty="0"/>
              <a:t> subunit of neuronal voltage-gated Na+ channel Na</a:t>
            </a:r>
            <a:r>
              <a:rPr lang="en-US" altLang="en-US" sz="2500" baseline="-25000" dirty="0"/>
              <a:t>v</a:t>
            </a:r>
            <a:r>
              <a:rPr lang="en-US" altLang="en-US" sz="2500" dirty="0"/>
              <a:t>1.1</a:t>
            </a:r>
            <a:endParaRPr lang="en-US" altLang="en-US" dirty="0" smtClean="0"/>
          </a:p>
        </p:txBody>
      </p:sp>
    </p:spTree>
    <p:extLst>
      <p:ext uri="{BB962C8B-B14F-4D97-AF65-F5344CB8AC3E}">
        <p14:creationId xmlns:p14="http://schemas.microsoft.com/office/powerpoint/2010/main" val="11738494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592899">
                                            <p:txEl>
                                              <p:pRg st="0" end="0"/>
                                            </p:txEl>
                                          </p:spTgt>
                                        </p:tgtEl>
                                        <p:attrNameLst>
                                          <p:attrName>style.visibility</p:attrName>
                                        </p:attrNameLst>
                                      </p:cBhvr>
                                      <p:to>
                                        <p:strVal val="visible"/>
                                      </p:to>
                                    </p:set>
                                    <p:anim calcmode="lin" valueType="num">
                                      <p:cBhvr additive="base">
                                        <p:cTn id="7" dur="500" fill="hold"/>
                                        <p:tgtEl>
                                          <p:spTgt spid="592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289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592899">
                                            <p:txEl>
                                              <p:pRg st="1" end="1"/>
                                            </p:txEl>
                                          </p:spTgt>
                                        </p:tgtEl>
                                        <p:attrNameLst>
                                          <p:attrName>style.visibility</p:attrName>
                                        </p:attrNameLst>
                                      </p:cBhvr>
                                      <p:to>
                                        <p:strVal val="visible"/>
                                      </p:to>
                                    </p:set>
                                    <p:anim calcmode="lin" valueType="num">
                                      <p:cBhvr additive="base">
                                        <p:cTn id="12" dur="500" fill="hold"/>
                                        <p:tgtEl>
                                          <p:spTgt spid="59289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9289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592899">
                                            <p:txEl>
                                              <p:pRg st="2" end="2"/>
                                            </p:txEl>
                                          </p:spTgt>
                                        </p:tgtEl>
                                        <p:attrNameLst>
                                          <p:attrName>style.visibility</p:attrName>
                                        </p:attrNameLst>
                                      </p:cBhvr>
                                      <p:to>
                                        <p:strVal val="visible"/>
                                      </p:to>
                                    </p:set>
                                    <p:anim calcmode="lin" valueType="num">
                                      <p:cBhvr additive="base">
                                        <p:cTn id="17" dur="500" fill="hold"/>
                                        <p:tgtEl>
                                          <p:spTgt spid="59289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92899">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1000"/>
                                  </p:stCondLst>
                                  <p:childTnLst>
                                    <p:set>
                                      <p:cBhvr>
                                        <p:cTn id="20" dur="1" fill="hold">
                                          <p:stCondLst>
                                            <p:cond delay="0"/>
                                          </p:stCondLst>
                                        </p:cTn>
                                        <p:tgtEl>
                                          <p:spTgt spid="592899">
                                            <p:txEl>
                                              <p:pRg st="3" end="3"/>
                                            </p:txEl>
                                          </p:spTgt>
                                        </p:tgtEl>
                                        <p:attrNameLst>
                                          <p:attrName>style.visibility</p:attrName>
                                        </p:attrNameLst>
                                      </p:cBhvr>
                                      <p:to>
                                        <p:strVal val="visible"/>
                                      </p:to>
                                    </p:set>
                                    <p:anim calcmode="lin" valueType="num">
                                      <p:cBhvr additive="base">
                                        <p:cTn id="21" dur="500" fill="hold"/>
                                        <p:tgtEl>
                                          <p:spTgt spid="59289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92899">
                                            <p:txEl>
                                              <p:pRg st="3" end="3"/>
                                            </p:txEl>
                                          </p:spTgt>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4500"/>
                            </p:stCondLst>
                            <p:childTnLst>
                              <p:par>
                                <p:cTn id="24" presetID="2" presetClass="entr" presetSubtype="8" fill="hold" grpId="0" nodeType="afterEffect">
                                  <p:stCondLst>
                                    <p:cond delay="1000"/>
                                  </p:stCondLst>
                                  <p:childTnLst>
                                    <p:set>
                                      <p:cBhvr>
                                        <p:cTn id="25" dur="1" fill="hold">
                                          <p:stCondLst>
                                            <p:cond delay="0"/>
                                          </p:stCondLst>
                                        </p:cTn>
                                        <p:tgtEl>
                                          <p:spTgt spid="592899">
                                            <p:txEl>
                                              <p:pRg st="4" end="4"/>
                                            </p:txEl>
                                          </p:spTgt>
                                        </p:tgtEl>
                                        <p:attrNameLst>
                                          <p:attrName>style.visibility</p:attrName>
                                        </p:attrNameLst>
                                      </p:cBhvr>
                                      <p:to>
                                        <p:strVal val="visible"/>
                                      </p:to>
                                    </p:set>
                                    <p:anim calcmode="lin" valueType="num">
                                      <p:cBhvr additive="base">
                                        <p:cTn id="26" dur="500" fill="hold"/>
                                        <p:tgtEl>
                                          <p:spTgt spid="592899">
                                            <p:txEl>
                                              <p:pRg st="4" end="4"/>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592899">
                                            <p:txEl>
                                              <p:pRg st="4" end="4"/>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6000"/>
                            </p:stCondLst>
                            <p:childTnLst>
                              <p:par>
                                <p:cTn id="29" presetID="2" presetClass="entr" presetSubtype="8" fill="hold" grpId="0" nodeType="afterEffect">
                                  <p:stCondLst>
                                    <p:cond delay="1000"/>
                                  </p:stCondLst>
                                  <p:childTnLst>
                                    <p:set>
                                      <p:cBhvr>
                                        <p:cTn id="30" dur="1" fill="hold">
                                          <p:stCondLst>
                                            <p:cond delay="0"/>
                                          </p:stCondLst>
                                        </p:cTn>
                                        <p:tgtEl>
                                          <p:spTgt spid="592899">
                                            <p:txEl>
                                              <p:pRg st="5" end="5"/>
                                            </p:txEl>
                                          </p:spTgt>
                                        </p:tgtEl>
                                        <p:attrNameLst>
                                          <p:attrName>style.visibility</p:attrName>
                                        </p:attrNameLst>
                                      </p:cBhvr>
                                      <p:to>
                                        <p:strVal val="visible"/>
                                      </p:to>
                                    </p:set>
                                    <p:anim calcmode="lin" valueType="num">
                                      <p:cBhvr additive="base">
                                        <p:cTn id="31" dur="500" fill="hold"/>
                                        <p:tgtEl>
                                          <p:spTgt spid="5928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928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build="p" bldLvl="2" autoUpdateAnimBg="0" advAuto="100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4203" y="146957"/>
            <a:ext cx="10090220" cy="6558643"/>
          </a:xfrm>
          <a:prstGeom prst="rect">
            <a:avLst/>
          </a:prstGeom>
        </p:spPr>
      </p:pic>
    </p:spTree>
    <p:custDataLst>
      <p:tags r:id="rId1"/>
    </p:custDataLst>
    <p:extLst>
      <p:ext uri="{BB962C8B-B14F-4D97-AF65-F5344CB8AC3E}">
        <p14:creationId xmlns:p14="http://schemas.microsoft.com/office/powerpoint/2010/main" val="22264563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723900" y="230188"/>
            <a:ext cx="88392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600" dirty="0"/>
              <a:t>A 32-year-old woman who gave birth to her first child 3 weeks ago reports a history of four severe headaches over the past 2 weeks. Each headache reached maximum intensity almost instantly and was located over the back of her head bilaterally. Her medical history is otherwise significant for depression, treated with fluoxetine, and migraine headaches that she states are very different from this new type of head pain. A CT scan without contrast and an MRI with and without contrast are both normal. </a:t>
            </a:r>
            <a:r>
              <a:rPr lang="en-US" altLang="en-US" sz="2600"/>
              <a:t>Which of the following is the most likely diagnosis in this patient? </a:t>
            </a:r>
          </a:p>
          <a:p>
            <a:pPr>
              <a:buFont typeface="Arial" panose="020B0604020202020204" pitchFamily="34" charset="0"/>
              <a:buNone/>
            </a:pPr>
            <a:r>
              <a:rPr lang="en-US" altLang="en-US" sz="2600" dirty="0"/>
              <a:t>A. </a:t>
            </a:r>
            <a:r>
              <a:rPr lang="en-US" altLang="en-US" sz="2600" dirty="0" err="1"/>
              <a:t>dural</a:t>
            </a:r>
            <a:r>
              <a:rPr lang="en-US" altLang="en-US" sz="2600" dirty="0"/>
              <a:t> venous sinus thrombosis </a:t>
            </a:r>
          </a:p>
          <a:p>
            <a:pPr>
              <a:buFont typeface="Arial" panose="020B0604020202020204" pitchFamily="34" charset="0"/>
              <a:buNone/>
            </a:pPr>
            <a:r>
              <a:rPr lang="en-US" altLang="en-US" sz="2600" dirty="0"/>
              <a:t>B. internal carotid artery dissection </a:t>
            </a:r>
          </a:p>
          <a:p>
            <a:pPr>
              <a:buFont typeface="Arial" panose="020B0604020202020204" pitchFamily="34" charset="0"/>
              <a:buNone/>
            </a:pPr>
            <a:r>
              <a:rPr lang="en-US" altLang="en-US" sz="2600" dirty="0"/>
              <a:t>C. intracranial aneurysm </a:t>
            </a:r>
          </a:p>
          <a:p>
            <a:pPr>
              <a:buFont typeface="Arial" panose="020B0604020202020204" pitchFamily="34" charset="0"/>
              <a:buNone/>
            </a:pPr>
            <a:r>
              <a:rPr lang="en-US" altLang="en-US" sz="2600" dirty="0"/>
              <a:t>D. intracranial arteriovenous malformation </a:t>
            </a:r>
          </a:p>
          <a:p>
            <a:pPr>
              <a:buFont typeface="Arial" panose="020B0604020202020204" pitchFamily="34" charset="0"/>
              <a:buNone/>
            </a:pPr>
            <a:r>
              <a:rPr lang="en-US" altLang="en-US" sz="2600" dirty="0"/>
              <a:t>E. reversible cerebral vasoconstriction syndrome (RCVS) </a:t>
            </a:r>
          </a:p>
        </p:txBody>
      </p:sp>
    </p:spTree>
    <p:custDataLst>
      <p:tags r:id="rId1"/>
    </p:custDataLst>
    <p:extLst>
      <p:ext uri="{BB962C8B-B14F-4D97-AF65-F5344CB8AC3E}">
        <p14:creationId xmlns:p14="http://schemas.microsoft.com/office/powerpoint/2010/main" val="2933448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647700" y="152400"/>
            <a:ext cx="89916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a:t>A. dural venous sinus thrombosis </a:t>
            </a:r>
          </a:p>
          <a:p>
            <a:pPr>
              <a:buFont typeface="Arial" panose="020B0604020202020204" pitchFamily="34" charset="0"/>
              <a:buNone/>
            </a:pPr>
            <a:r>
              <a:rPr lang="en-US" altLang="en-US" sz="2800"/>
              <a:t>B. internal carotid artery dissection </a:t>
            </a:r>
          </a:p>
          <a:p>
            <a:pPr>
              <a:buFont typeface="Arial" panose="020B0604020202020204" pitchFamily="34" charset="0"/>
              <a:buNone/>
            </a:pPr>
            <a:r>
              <a:rPr lang="en-US" altLang="en-US" sz="2800"/>
              <a:t>C. intracranial aneurysm </a:t>
            </a:r>
          </a:p>
          <a:p>
            <a:pPr>
              <a:buFont typeface="Arial" panose="020B0604020202020204" pitchFamily="34" charset="0"/>
              <a:buNone/>
            </a:pPr>
            <a:r>
              <a:rPr lang="en-US" altLang="en-US" sz="2800"/>
              <a:t>D. intracranial arteriovenous malformation </a:t>
            </a:r>
          </a:p>
          <a:p>
            <a:pPr>
              <a:buFont typeface="Arial" panose="020B0604020202020204" pitchFamily="34" charset="0"/>
              <a:buNone/>
            </a:pPr>
            <a:r>
              <a:rPr lang="en-US" altLang="en-US" sz="2800" b="1">
                <a:solidFill>
                  <a:srgbClr val="FF0000"/>
                </a:solidFill>
              </a:rPr>
              <a:t>E. reversible cerebral vasoconstriction syndrome (RCVS) </a:t>
            </a:r>
          </a:p>
          <a:p>
            <a:pPr>
              <a:buFont typeface="Arial" panose="020B0604020202020204" pitchFamily="34" charset="0"/>
              <a:buNone/>
            </a:pPr>
            <a:r>
              <a:rPr lang="en-US" altLang="en-US" sz="2000"/>
              <a:t> </a:t>
            </a:r>
          </a:p>
          <a:p>
            <a:pPr>
              <a:buFont typeface="Arial" panose="020B0604020202020204" pitchFamily="34" charset="0"/>
              <a:buNone/>
            </a:pPr>
            <a:r>
              <a:rPr lang="en-US" altLang="en-US" sz="2800"/>
              <a:t>The preferred response is E (reversible cerebral vasoconstriction syndrome [RCVS]). The </a:t>
            </a:r>
            <a:r>
              <a:rPr lang="en-US" altLang="en-US" sz="2800">
                <a:solidFill>
                  <a:srgbClr val="FF0000"/>
                </a:solidFill>
              </a:rPr>
              <a:t>recurrent</a:t>
            </a:r>
            <a:r>
              <a:rPr lang="en-US" altLang="en-US" sz="2800"/>
              <a:t> nature of this patient’s </a:t>
            </a:r>
            <a:r>
              <a:rPr lang="en-US" altLang="en-US" sz="2800">
                <a:solidFill>
                  <a:srgbClr val="FF0000"/>
                </a:solidFill>
              </a:rPr>
              <a:t>thunderclap headaches </a:t>
            </a:r>
            <a:r>
              <a:rPr lang="en-US" altLang="en-US" sz="2800"/>
              <a:t>together with her history of </a:t>
            </a:r>
            <a:r>
              <a:rPr lang="en-US" altLang="en-US" sz="2800">
                <a:solidFill>
                  <a:srgbClr val="FF0000"/>
                </a:solidFill>
              </a:rPr>
              <a:t>recently giving birth </a:t>
            </a:r>
            <a:r>
              <a:rPr lang="en-US" altLang="en-US" sz="2800"/>
              <a:t>and a history of migraines would suggest the diagnosis of RCVS. Taking a serotonergic medication (</a:t>
            </a:r>
            <a:r>
              <a:rPr lang="en-US" altLang="en-US" sz="2800">
                <a:solidFill>
                  <a:srgbClr val="FF0000"/>
                </a:solidFill>
              </a:rPr>
              <a:t>fluoxetine</a:t>
            </a:r>
            <a:r>
              <a:rPr lang="en-US" altLang="en-US" sz="2800"/>
              <a:t>) would </a:t>
            </a:r>
            <a:r>
              <a:rPr lang="en-US" altLang="en-US" sz="2800">
                <a:solidFill>
                  <a:srgbClr val="FF0000"/>
                </a:solidFill>
              </a:rPr>
              <a:t>also</a:t>
            </a:r>
            <a:r>
              <a:rPr lang="en-US" altLang="en-US" sz="2800"/>
              <a:t> put her at </a:t>
            </a:r>
            <a:r>
              <a:rPr lang="en-US" altLang="en-US" sz="2800">
                <a:solidFill>
                  <a:srgbClr val="FF0000"/>
                </a:solidFill>
              </a:rPr>
              <a:t>risk</a:t>
            </a:r>
            <a:r>
              <a:rPr lang="en-US" altLang="en-US" sz="2800"/>
              <a:t> for this condition. </a:t>
            </a:r>
            <a:r>
              <a:rPr lang="en-US" altLang="en-US" sz="2400"/>
              <a:t>For more information, refer to page 1064 of the </a:t>
            </a:r>
            <a:r>
              <a:rPr lang="en-US" altLang="en-US" sz="2400" i="1"/>
              <a:t>Continuum</a:t>
            </a:r>
            <a:r>
              <a:rPr lang="en-US" altLang="en-US" sz="2400"/>
              <a:t> article ‘‘Thunderclap Headache.’’ </a:t>
            </a:r>
          </a:p>
        </p:txBody>
      </p:sp>
    </p:spTree>
    <p:custDataLst>
      <p:tags r:id="rId1"/>
    </p:custDataLst>
    <p:extLst>
      <p:ext uri="{BB962C8B-B14F-4D97-AF65-F5344CB8AC3E}">
        <p14:creationId xmlns:p14="http://schemas.microsoft.com/office/powerpoint/2010/main" val="3068132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71525" y="304800"/>
            <a:ext cx="8743950" cy="1143000"/>
          </a:xfrm>
          <a:effectLst/>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p>
            <a:pPr eaLnBrk="1" hangingPunct="1"/>
            <a:r>
              <a:rPr lang="en-US" altLang="en-US" sz="6000" smtClean="0">
                <a:effectLst/>
              </a:rPr>
              <a:t>Learning Objectives</a:t>
            </a:r>
          </a:p>
        </p:txBody>
      </p:sp>
      <p:sp>
        <p:nvSpPr>
          <p:cNvPr id="6147" name="Rectangle 3"/>
          <p:cNvSpPr>
            <a:spLocks noGrp="1" noChangeArrowheads="1"/>
          </p:cNvSpPr>
          <p:nvPr>
            <p:ph type="body" idx="1"/>
          </p:nvPr>
        </p:nvSpPr>
        <p:spPr>
          <a:xfrm>
            <a:off x="495300" y="1828800"/>
            <a:ext cx="9220200" cy="4648200"/>
          </a:xfrm>
          <a:effectLst/>
          <a:extLst>
            <a:ext uri="{AF507438-7753-43E0-B8FC-AC1667EBCBE1}">
              <a14:hiddenEffects xmlns:a14="http://schemas.microsoft.com/office/drawing/2010/main">
                <a:effectLst>
                  <a:outerShdw dist="45791" dir="2021404" algn="ctr" rotWithShape="0">
                    <a:srgbClr val="000000"/>
                  </a:outerShdw>
                </a:effectLst>
              </a14:hiddenEffects>
            </a:ext>
          </a:extLst>
        </p:spPr>
        <p:txBody>
          <a:bodyPr/>
          <a:lstStyle/>
          <a:p>
            <a:r>
              <a:rPr lang="en-US" dirty="0"/>
              <a:t>recognize normal and abnormal findings on diagnostic imaging in patients presenting with </a:t>
            </a:r>
            <a:r>
              <a:rPr lang="en-US" dirty="0" smtClean="0"/>
              <a:t>headache</a:t>
            </a:r>
          </a:p>
          <a:p>
            <a:r>
              <a:rPr lang="en-US" dirty="0"/>
              <a:t>contextualize the significance of imaging findings to potential diagnoses in patients with </a:t>
            </a:r>
            <a:r>
              <a:rPr lang="en-US" dirty="0" smtClean="0"/>
              <a:t>headache</a:t>
            </a:r>
          </a:p>
          <a:p>
            <a:r>
              <a:rPr lang="en-US" dirty="0"/>
              <a:t>identify visible findings on physical or neurologic exam that aid in diagnosis of patients with headache</a:t>
            </a:r>
            <a:endParaRPr lang="en-US" altLang="en-US"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977474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a:xfrm>
            <a:off x="1257300" y="77788"/>
            <a:ext cx="7772400" cy="1143000"/>
          </a:xfrm>
        </p:spPr>
        <p:txBody>
          <a:bodyPr>
            <a:normAutofit fontScale="90000"/>
          </a:bodyPr>
          <a:lstStyle/>
          <a:p>
            <a:pPr>
              <a:defRPr/>
            </a:pPr>
            <a:r>
              <a:rPr lang="en-US" altLang="en-US" sz="3600"/>
              <a:t>Reversible Cerebral </a:t>
            </a:r>
            <a:br>
              <a:rPr lang="en-US" altLang="en-US" sz="3600"/>
            </a:br>
            <a:r>
              <a:rPr lang="en-US" altLang="en-US" sz="3600"/>
              <a:t>Vasoconstriction Syndrome</a:t>
            </a: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b="46497"/>
          <a:stretch>
            <a:fillRect/>
          </a:stretch>
        </p:blipFill>
        <p:spPr bwMode="auto">
          <a:xfrm>
            <a:off x="944563" y="1524000"/>
            <a:ext cx="8331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9220" name="Text Box 4"/>
          <p:cNvSpPr txBox="1">
            <a:spLocks noChangeArrowheads="1"/>
          </p:cNvSpPr>
          <p:nvPr/>
        </p:nvSpPr>
        <p:spPr bwMode="auto">
          <a:xfrm>
            <a:off x="876300" y="4538664"/>
            <a:ext cx="8763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p>
            <a:pPr algn="ctr">
              <a:defRPr/>
            </a:pPr>
            <a:r>
              <a:rPr lang="en-US" altLang="en-US" sz="4000" b="1" dirty="0">
                <a:solidFill>
                  <a:srgbClr val="002060"/>
                </a:solidFill>
                <a:cs typeface="Arial" charset="0"/>
              </a:rPr>
              <a:t>Multifocal segmental stenosis (beading) of the major intracranial </a:t>
            </a:r>
            <a:r>
              <a:rPr lang="en-US" altLang="en-US" sz="4000" b="1" dirty="0" smtClean="0">
                <a:solidFill>
                  <a:srgbClr val="002060"/>
                </a:solidFill>
                <a:cs typeface="Arial" charset="0"/>
              </a:rPr>
              <a:t>arteries</a:t>
            </a:r>
            <a:endParaRPr lang="en-US" altLang="en-US" sz="4000" b="1" dirty="0">
              <a:solidFill>
                <a:srgbClr val="002060"/>
              </a:solidFill>
              <a:cs typeface="Arial" charset="0"/>
            </a:endParaRPr>
          </a:p>
        </p:txBody>
      </p:sp>
      <p:sp>
        <p:nvSpPr>
          <p:cNvPr id="62469" name="Text Box 5"/>
          <p:cNvSpPr txBox="1">
            <a:spLocks noChangeArrowheads="1"/>
          </p:cNvSpPr>
          <p:nvPr/>
        </p:nvSpPr>
        <p:spPr bwMode="auto">
          <a:xfrm>
            <a:off x="4838700" y="6015038"/>
            <a:ext cx="4800600"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solidFill>
                  <a:schemeClr val="tx2"/>
                </a:solidFill>
                <a:latin typeface="Arial" panose="020B0604020202020204" pitchFamily="34" charset="0"/>
              </a:rPr>
              <a:t>Calabrese, L.H., et al., Narrative review: Reversible cerebral vasoconstriction syndromes.</a:t>
            </a:r>
            <a:r>
              <a:rPr lang="en-US" altLang="en-US" sz="1200" b="1" i="1">
                <a:solidFill>
                  <a:schemeClr val="tx2"/>
                </a:solidFill>
                <a:latin typeface="Arial" panose="020B0604020202020204" pitchFamily="34" charset="0"/>
              </a:rPr>
              <a:t> Annals of internal medicine, 2007</a:t>
            </a:r>
            <a:r>
              <a:rPr lang="en-US" altLang="en-US" sz="1200">
                <a:solidFill>
                  <a:schemeClr val="tx2"/>
                </a:solidFill>
                <a:latin typeface="Arial" panose="020B0604020202020204" pitchFamily="34" charset="0"/>
              </a:rPr>
              <a:t> </a:t>
            </a:r>
          </a:p>
        </p:txBody>
      </p:sp>
    </p:spTree>
    <p:extLst>
      <p:ext uri="{BB962C8B-B14F-4D97-AF65-F5344CB8AC3E}">
        <p14:creationId xmlns:p14="http://schemas.microsoft.com/office/powerpoint/2010/main" val="3451736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xfrm>
            <a:off x="1257300" y="76200"/>
            <a:ext cx="7772400" cy="1143000"/>
          </a:xfrm>
        </p:spPr>
        <p:txBody>
          <a:bodyPr>
            <a:normAutofit fontScale="90000"/>
          </a:bodyPr>
          <a:lstStyle/>
          <a:p>
            <a:pPr>
              <a:defRPr/>
            </a:pPr>
            <a:r>
              <a:rPr lang="en-US" altLang="en-US" sz="3600"/>
              <a:t>Reversible Cerebral </a:t>
            </a:r>
            <a:br>
              <a:rPr lang="en-US" altLang="en-US" sz="3600"/>
            </a:br>
            <a:r>
              <a:rPr lang="en-US" altLang="en-US" sz="3600"/>
              <a:t>Vasoconstriction Syndrome</a:t>
            </a:r>
          </a:p>
        </p:txBody>
      </p:sp>
      <p:sp>
        <p:nvSpPr>
          <p:cNvPr id="63491" name="Rectangle 3"/>
          <p:cNvSpPr>
            <a:spLocks noGrp="1" noChangeArrowheads="1"/>
          </p:cNvSpPr>
          <p:nvPr>
            <p:ph type="body" sz="half" idx="1"/>
          </p:nvPr>
        </p:nvSpPr>
        <p:spPr>
          <a:xfrm>
            <a:off x="1257300" y="1828800"/>
            <a:ext cx="7924800" cy="4648200"/>
          </a:xfrm>
        </p:spPr>
        <p:txBody>
          <a:bodyPr/>
          <a:lstStyle/>
          <a:p>
            <a:pPr>
              <a:lnSpc>
                <a:spcPct val="90000"/>
              </a:lnSpc>
            </a:pPr>
            <a:r>
              <a:rPr lang="en-US" altLang="en-US" sz="2800"/>
              <a:t>RCVS: multiple areas of cerebral arterial constriction (string and beads)</a:t>
            </a:r>
          </a:p>
          <a:p>
            <a:pPr>
              <a:lnSpc>
                <a:spcPct val="90000"/>
              </a:lnSpc>
            </a:pPr>
            <a:r>
              <a:rPr lang="en-US" altLang="en-US" sz="2800"/>
              <a:t>Recurrent thunderclap headache, +/- neurologic symptoms or signs</a:t>
            </a:r>
          </a:p>
          <a:p>
            <a:pPr>
              <a:lnSpc>
                <a:spcPct val="90000"/>
              </a:lnSpc>
            </a:pPr>
            <a:r>
              <a:rPr lang="en-US" altLang="en-US" sz="2800"/>
              <a:t>Idiopathic, pregnancy, puerperium, idiosyncratic drugs reaction (licit and il-), pheocromocytoma</a:t>
            </a:r>
          </a:p>
          <a:p>
            <a:pPr>
              <a:lnSpc>
                <a:spcPct val="90000"/>
              </a:lnSpc>
            </a:pPr>
            <a:r>
              <a:rPr lang="en-US" altLang="en-US" sz="2800"/>
              <a:t>CSF normal, angiography diagnostic</a:t>
            </a:r>
          </a:p>
          <a:p>
            <a:pPr>
              <a:lnSpc>
                <a:spcPct val="90000"/>
              </a:lnSpc>
            </a:pPr>
            <a:r>
              <a:rPr lang="en-US" altLang="en-US" sz="2800"/>
              <a:t>Treatment: observation, calcium channel blockers (nomodipine, verapamil), steroids?</a:t>
            </a:r>
          </a:p>
        </p:txBody>
      </p:sp>
    </p:spTree>
    <p:extLst>
      <p:ext uri="{BB962C8B-B14F-4D97-AF65-F5344CB8AC3E}">
        <p14:creationId xmlns:p14="http://schemas.microsoft.com/office/powerpoint/2010/main" val="1859782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1257300" y="0"/>
            <a:ext cx="7772400" cy="1143000"/>
          </a:xfrm>
        </p:spPr>
        <p:txBody>
          <a:bodyPr>
            <a:normAutofit fontScale="90000"/>
          </a:bodyPr>
          <a:lstStyle/>
          <a:p>
            <a:pPr>
              <a:defRPr/>
            </a:pPr>
            <a:r>
              <a:rPr lang="en-US" altLang="en-US" sz="3600"/>
              <a:t>Reversible Cerebral </a:t>
            </a:r>
            <a:br>
              <a:rPr lang="en-US" altLang="en-US" sz="3600"/>
            </a:br>
            <a:r>
              <a:rPr lang="en-US" altLang="en-US" sz="3600"/>
              <a:t>Vasoconstriction Syndrome</a:t>
            </a:r>
          </a:p>
        </p:txBody>
      </p:sp>
      <p:sp>
        <p:nvSpPr>
          <p:cNvPr id="64515" name="Text Box 3"/>
          <p:cNvSpPr txBox="1">
            <a:spLocks noChangeArrowheads="1"/>
          </p:cNvSpPr>
          <p:nvPr/>
        </p:nvSpPr>
        <p:spPr bwMode="auto">
          <a:xfrm>
            <a:off x="800100" y="4800600"/>
            <a:ext cx="8991600" cy="954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002060"/>
                </a:solidFill>
              </a:rPr>
              <a:t>Stenosis (white arrows) and </a:t>
            </a:r>
            <a:r>
              <a:rPr lang="en-US" altLang="en-US" sz="2800" b="1" dirty="0" err="1">
                <a:solidFill>
                  <a:srgbClr val="002060"/>
                </a:solidFill>
              </a:rPr>
              <a:t>dilitation</a:t>
            </a:r>
            <a:r>
              <a:rPr lang="en-US" altLang="en-US" sz="2800" b="1" dirty="0">
                <a:solidFill>
                  <a:srgbClr val="002060"/>
                </a:solidFill>
              </a:rPr>
              <a:t> (black arrows) which resolved after treatment with calcium channel </a:t>
            </a:r>
            <a:r>
              <a:rPr lang="en-US" altLang="en-US" sz="2800" b="1" dirty="0" smtClean="0">
                <a:solidFill>
                  <a:srgbClr val="002060"/>
                </a:solidFill>
              </a:rPr>
              <a:t>blocker</a:t>
            </a:r>
            <a:endParaRPr lang="en-US" altLang="en-US" sz="2800" b="1" dirty="0">
              <a:solidFill>
                <a:srgbClr val="002060"/>
              </a:solidFill>
            </a:endParaRPr>
          </a:p>
        </p:txBody>
      </p:sp>
      <p:pic>
        <p:nvPicPr>
          <p:cNvPr id="645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164" y="1371600"/>
            <a:ext cx="51466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p:cNvSpPr txBox="1">
            <a:spLocks noChangeArrowheads="1"/>
          </p:cNvSpPr>
          <p:nvPr/>
        </p:nvSpPr>
        <p:spPr bwMode="auto">
          <a:xfrm>
            <a:off x="4838700" y="6015038"/>
            <a:ext cx="4800600" cy="46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solidFill>
                  <a:schemeClr val="tx2"/>
                </a:solidFill>
                <a:latin typeface="Arial" panose="020B0604020202020204" pitchFamily="34" charset="0"/>
              </a:rPr>
              <a:t>Calabrese, L.H., et al., Narrative review: Reversible cerebral vasoconstriction syndromes.</a:t>
            </a:r>
            <a:r>
              <a:rPr lang="en-US" altLang="en-US" sz="1200" b="1" i="1">
                <a:solidFill>
                  <a:schemeClr val="tx2"/>
                </a:solidFill>
                <a:latin typeface="Arial" panose="020B0604020202020204" pitchFamily="34" charset="0"/>
              </a:rPr>
              <a:t> Annals of internal medicine, 2007</a:t>
            </a:r>
            <a:r>
              <a:rPr lang="en-US" altLang="en-US" sz="1200">
                <a:solidFill>
                  <a:schemeClr val="tx2"/>
                </a:solidFill>
                <a:latin typeface="Arial" panose="020B0604020202020204" pitchFamily="34" charset="0"/>
              </a:rPr>
              <a:t> </a:t>
            </a:r>
          </a:p>
        </p:txBody>
      </p:sp>
    </p:spTree>
    <p:extLst>
      <p:ext uri="{BB962C8B-B14F-4D97-AF65-F5344CB8AC3E}">
        <p14:creationId xmlns:p14="http://schemas.microsoft.com/office/powerpoint/2010/main" val="4021328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257300" y="76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400" b="1" i="1">
                <a:solidFill>
                  <a:schemeClr val="tx2"/>
                </a:solidFill>
                <a:latin typeface="Times New Roman" panose="02020603050405020304" pitchFamily="18" charset="0"/>
              </a:rPr>
              <a:t>Brain Imaging in RCVS</a:t>
            </a:r>
            <a:endParaRPr lang="en-US" altLang="en-US" sz="4400" b="1" i="1">
              <a:solidFill>
                <a:schemeClr val="tx2"/>
              </a:solidFill>
              <a:latin typeface="Times New Roman" panose="02020603050405020304" pitchFamily="18" charset="0"/>
            </a:endParaRPr>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64" y="1168401"/>
            <a:ext cx="5418137" cy="47466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p:cNvSpPr txBox="1">
            <a:spLocks noChangeArrowheads="1"/>
          </p:cNvSpPr>
          <p:nvPr/>
        </p:nvSpPr>
        <p:spPr bwMode="auto">
          <a:xfrm>
            <a:off x="4094164" y="5943600"/>
            <a:ext cx="545147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50000"/>
              </a:spcBef>
              <a:buFontTx/>
              <a:buNone/>
            </a:pPr>
            <a:r>
              <a:rPr lang="en-GB" altLang="en-US" sz="1600"/>
              <a:t>Ducros, A. et al. Brain 2007 130:3091-3101</a:t>
            </a:r>
            <a:endParaRPr lang="en-US" altLang="en-US" sz="1600"/>
          </a:p>
        </p:txBody>
      </p:sp>
      <p:sp>
        <p:nvSpPr>
          <p:cNvPr id="65541" name="Text Box 5"/>
          <p:cNvSpPr txBox="1">
            <a:spLocks noChangeArrowheads="1"/>
          </p:cNvSpPr>
          <p:nvPr/>
        </p:nvSpPr>
        <p:spPr bwMode="auto">
          <a:xfrm>
            <a:off x="6497638" y="1524001"/>
            <a:ext cx="2709862" cy="424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t>Legend:</a:t>
            </a:r>
            <a:r>
              <a:rPr lang="en-US" altLang="en-US" sz="1800"/>
              <a:t> </a:t>
            </a:r>
            <a:r>
              <a:rPr lang="en-US" altLang="en-US" sz="1800">
                <a:solidFill>
                  <a:schemeClr val="tx2"/>
                </a:solidFill>
              </a:rPr>
              <a:t>(A)</a:t>
            </a:r>
            <a:r>
              <a:rPr lang="en-US" altLang="en-US" sz="1800"/>
              <a:t> CT scan showing a small cSAH, </a:t>
            </a:r>
            <a:r>
              <a:rPr lang="en-US" altLang="en-US" sz="1800">
                <a:solidFill>
                  <a:schemeClr val="tx2"/>
                </a:solidFill>
              </a:rPr>
              <a:t>(B)</a:t>
            </a:r>
            <a:r>
              <a:rPr lang="en-US" altLang="en-US" sz="1800"/>
              <a:t> MRI (FLAIR sequence) showing a small cSAH, </a:t>
            </a:r>
            <a:r>
              <a:rPr lang="en-US" altLang="en-US" sz="1800">
                <a:solidFill>
                  <a:schemeClr val="tx2"/>
                </a:solidFill>
              </a:rPr>
              <a:t>(C)</a:t>
            </a:r>
            <a:r>
              <a:rPr lang="en-US" altLang="en-US" sz="1800"/>
              <a:t> CT scan showing an occipital intracerebral haemorrhage, </a:t>
            </a:r>
            <a:r>
              <a:rPr lang="en-US" altLang="en-US" sz="1800">
                <a:solidFill>
                  <a:schemeClr val="tx2"/>
                </a:solidFill>
              </a:rPr>
              <a:t>(D)</a:t>
            </a:r>
            <a:r>
              <a:rPr lang="en-US" altLang="en-US" sz="1800"/>
              <a:t> MRI showing sequelae of bilateral occipital infarcts and left frontal-parietal infarct, </a:t>
            </a:r>
            <a:r>
              <a:rPr lang="en-US" altLang="en-US" sz="1800">
                <a:solidFill>
                  <a:schemeClr val="tx2"/>
                </a:solidFill>
              </a:rPr>
              <a:t>(E)</a:t>
            </a:r>
            <a:r>
              <a:rPr lang="en-US" altLang="en-US" sz="1800"/>
              <a:t> MRI (FLAIR) showing hyperintensities and </a:t>
            </a:r>
            <a:r>
              <a:rPr lang="en-US" altLang="en-US" sz="1800">
                <a:solidFill>
                  <a:schemeClr val="tx2"/>
                </a:solidFill>
              </a:rPr>
              <a:t>(F)</a:t>
            </a:r>
            <a:r>
              <a:rPr lang="en-US" altLang="en-US" sz="1800"/>
              <a:t> MRI in the same patient after 28 days showing resolution.</a:t>
            </a:r>
          </a:p>
        </p:txBody>
      </p:sp>
    </p:spTree>
    <p:extLst>
      <p:ext uri="{BB962C8B-B14F-4D97-AF65-F5344CB8AC3E}">
        <p14:creationId xmlns:p14="http://schemas.microsoft.com/office/powerpoint/2010/main" val="30041860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33921" y="664369"/>
            <a:ext cx="9643937" cy="1373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CCFF33"/>
              </a:buClr>
              <a:buSzPct val="52000"/>
              <a:buFont typeface="Monotype Sorts" panose="05010101010101010101" pitchFamily="2" charset="2"/>
              <a:buChar char="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anose="020B0604020202020204" pitchFamily="34" charset="0"/>
              </a:defRPr>
            </a:lvl1pPr>
            <a:lvl2pPr marL="742950" indent="-28575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2pPr>
            <a:lvl3pPr marL="1143000" indent="-228600">
              <a:lnSpc>
                <a:spcPct val="110000"/>
              </a:lnSpc>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3pPr>
            <a:lvl4pPr marL="16002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4pPr>
            <a:lvl5pPr marL="20574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688" b="1" dirty="0">
                <a:solidFill>
                  <a:srgbClr val="002060"/>
                </a:solidFill>
                <a:ea typeface="msgothic"/>
                <a:cs typeface="msgothic"/>
              </a:rPr>
              <a:t>FSPGR MPR coronal reconstructed image (a) revealed the trigeminal nerve in its </a:t>
            </a:r>
            <a:r>
              <a:rPr lang="en-GB" altLang="en-US" sz="1688" b="1" dirty="0" err="1">
                <a:solidFill>
                  <a:srgbClr val="002060"/>
                </a:solidFill>
                <a:ea typeface="msgothic"/>
                <a:cs typeface="msgothic"/>
              </a:rPr>
              <a:t>cisternal</a:t>
            </a:r>
            <a:r>
              <a:rPr lang="en-GB" altLang="en-US" sz="1688" b="1" dirty="0">
                <a:solidFill>
                  <a:srgbClr val="002060"/>
                </a:solidFill>
                <a:ea typeface="msgothic"/>
                <a:cs typeface="msgothic"/>
              </a:rPr>
              <a:t> tract, bilaterally (arrows); 3D-TOF MR angiography sequence MPR coronal reconstruction (b) showed the contact between left superior cerebellar artery and the upper surface of the nerve (arrowhead).FSPGR: fast spoiled gradient echo; MPR: multi-planar reconstruction; 3D-TOF MR: three-dimensional time-of-flight magnetic resonance.</a:t>
            </a: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8292" y="5611580"/>
            <a:ext cx="1238995" cy="5505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6043"/>
            <a:ext cx="10287000" cy="31748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9" name="Text Box 4"/>
          <p:cNvSpPr txBox="1">
            <a:spLocks noChangeArrowheads="1"/>
          </p:cNvSpPr>
          <p:nvPr/>
        </p:nvSpPr>
        <p:spPr bwMode="auto">
          <a:xfrm>
            <a:off x="3307781" y="5966535"/>
            <a:ext cx="3718322" cy="195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CCFF33"/>
              </a:buClr>
              <a:buSzPct val="52000"/>
              <a:buFont typeface="Monotype Sorts" panose="05010101010101010101" pitchFamily="2" charset="2"/>
              <a:buChar char="l"/>
              <a:tabLst>
                <a:tab pos="723900" algn="l"/>
                <a:tab pos="1447800" algn="l"/>
                <a:tab pos="2171700" algn="l"/>
                <a:tab pos="2895600" algn="l"/>
                <a:tab pos="3619500" algn="l"/>
              </a:tabLst>
              <a:defRPr sz="3200">
                <a:solidFill>
                  <a:schemeClr val="tx1"/>
                </a:solidFill>
                <a:latin typeface="Arial" panose="020B0604020202020204" pitchFamily="34" charset="0"/>
              </a:defRPr>
            </a:lvl1pPr>
            <a:lvl2pPr marL="742950" indent="-285750">
              <a:spcBef>
                <a:spcPct val="20000"/>
              </a:spcBef>
              <a:buChar char="–"/>
              <a:tabLst>
                <a:tab pos="723900" algn="l"/>
                <a:tab pos="1447800" algn="l"/>
                <a:tab pos="2171700" algn="l"/>
                <a:tab pos="2895600" algn="l"/>
                <a:tab pos="3619500" algn="l"/>
              </a:tabLst>
              <a:defRPr sz="2400">
                <a:solidFill>
                  <a:schemeClr val="tx1"/>
                </a:solidFill>
                <a:latin typeface="Arial" panose="020B0604020202020204" pitchFamily="34" charset="0"/>
              </a:defRPr>
            </a:lvl2pPr>
            <a:lvl3pPr marL="1143000" indent="-228600">
              <a:lnSpc>
                <a:spcPct val="110000"/>
              </a:lnSpc>
              <a:spcBef>
                <a:spcPct val="20000"/>
              </a:spcBef>
              <a:buChar char="•"/>
              <a:tabLst>
                <a:tab pos="723900" algn="l"/>
                <a:tab pos="1447800" algn="l"/>
                <a:tab pos="2171700" algn="l"/>
                <a:tab pos="2895600" algn="l"/>
                <a:tab pos="3619500" algn="l"/>
              </a:tabLst>
              <a:defRPr sz="2400">
                <a:solidFill>
                  <a:schemeClr val="tx1"/>
                </a:solidFill>
                <a:latin typeface="Arial" panose="020B0604020202020204" pitchFamily="34" charset="0"/>
              </a:defRPr>
            </a:lvl3pPr>
            <a:lvl4pPr marL="1600200" indent="-228600">
              <a:spcBef>
                <a:spcPct val="20000"/>
              </a:spcBef>
              <a:buChar char="–"/>
              <a:tabLst>
                <a:tab pos="723900" algn="l"/>
                <a:tab pos="1447800" algn="l"/>
                <a:tab pos="2171700" algn="l"/>
                <a:tab pos="2895600" algn="l"/>
                <a:tab pos="3619500" algn="l"/>
              </a:tabLst>
              <a:defRPr sz="2000">
                <a:solidFill>
                  <a:schemeClr val="tx1"/>
                </a:solidFill>
                <a:latin typeface="Arial" panose="020B0604020202020204" pitchFamily="34" charset="0"/>
              </a:defRPr>
            </a:lvl4pPr>
            <a:lvl5pPr marL="2057400" indent="-228600">
              <a:spcBef>
                <a:spcPct val="20000"/>
              </a:spcBef>
              <a:buChar char="»"/>
              <a:tabLst>
                <a:tab pos="723900" algn="l"/>
                <a:tab pos="1447800" algn="l"/>
                <a:tab pos="2171700" algn="l"/>
                <a:tab pos="2895600" algn="l"/>
                <a:tab pos="36195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1013" b="1" dirty="0">
                <a:solidFill>
                  <a:srgbClr val="002060"/>
                </a:solidFill>
                <a:ea typeface="msgothic"/>
                <a:cs typeface="msgothic"/>
              </a:rPr>
              <a:t>Valentina </a:t>
            </a:r>
            <a:r>
              <a:rPr lang="en-GB" altLang="en-US" sz="1013" b="1" dirty="0" err="1">
                <a:solidFill>
                  <a:srgbClr val="002060"/>
                </a:solidFill>
                <a:ea typeface="msgothic"/>
                <a:cs typeface="msgothic"/>
              </a:rPr>
              <a:t>Favoni</a:t>
            </a:r>
            <a:r>
              <a:rPr lang="en-GB" altLang="en-US" sz="1013" b="1" dirty="0">
                <a:solidFill>
                  <a:srgbClr val="002060"/>
                </a:solidFill>
                <a:ea typeface="msgothic"/>
                <a:cs typeface="msgothic"/>
              </a:rPr>
              <a:t> et al. </a:t>
            </a:r>
            <a:r>
              <a:rPr lang="en-GB" altLang="en-US" sz="1013" b="1" dirty="0" err="1">
                <a:solidFill>
                  <a:srgbClr val="002060"/>
                </a:solidFill>
                <a:ea typeface="msgothic"/>
                <a:cs typeface="msgothic"/>
              </a:rPr>
              <a:t>Cephalalgia</a:t>
            </a:r>
            <a:r>
              <a:rPr lang="en-GB" altLang="en-US" sz="1013" b="1" dirty="0">
                <a:solidFill>
                  <a:srgbClr val="002060"/>
                </a:solidFill>
                <a:ea typeface="msgothic"/>
                <a:cs typeface="msgothic"/>
              </a:rPr>
              <a:t> 2013;33:1337-1348</a:t>
            </a:r>
          </a:p>
        </p:txBody>
      </p:sp>
      <p:sp>
        <p:nvSpPr>
          <p:cNvPr id="26630" name="Text Box 5"/>
          <p:cNvSpPr txBox="1">
            <a:spLocks noChangeArrowheads="1"/>
          </p:cNvSpPr>
          <p:nvPr/>
        </p:nvSpPr>
        <p:spPr bwMode="auto">
          <a:xfrm>
            <a:off x="896095" y="5977981"/>
            <a:ext cx="4890343" cy="21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spcBef>
                <a:spcPct val="20000"/>
              </a:spcBef>
              <a:buClr>
                <a:srgbClr val="CCFF33"/>
              </a:buClr>
              <a:buSzPct val="52000"/>
              <a:buFont typeface="Monotype Sorts" panose="05010101010101010101" pitchFamily="2" charset="2"/>
              <a:buChar char="l"/>
              <a:tabLst>
                <a:tab pos="723900" algn="l"/>
                <a:tab pos="1447800" algn="l"/>
                <a:tab pos="2171700" algn="l"/>
                <a:tab pos="2895600" algn="l"/>
                <a:tab pos="3619500" algn="l"/>
                <a:tab pos="4343400" algn="l"/>
                <a:tab pos="5067300" algn="l"/>
              </a:tabLst>
              <a:defRPr sz="3200">
                <a:solidFill>
                  <a:schemeClr val="tx1"/>
                </a:solidFill>
                <a:latin typeface="Arial" panose="020B0604020202020204" pitchFamily="34" charset="0"/>
              </a:defRPr>
            </a:lvl1pPr>
            <a:lvl2pPr marL="742950" indent="-285750">
              <a:spcBef>
                <a:spcPct val="20000"/>
              </a:spcBef>
              <a:buChar char="–"/>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defRPr>
            </a:lvl2pPr>
            <a:lvl3pPr marL="1143000" indent="-228600">
              <a:lnSpc>
                <a:spcPct val="110000"/>
              </a:lnSpc>
              <a:spcBef>
                <a:spcPct val="20000"/>
              </a:spcBef>
              <a:buChar char="•"/>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defRPr>
            </a:lvl3pPr>
            <a:lvl4pPr marL="1600200" indent="-228600">
              <a:spcBef>
                <a:spcPct val="20000"/>
              </a:spcBef>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4pPr>
            <a:lvl5pPr marL="2057400" indent="-228600">
              <a:spcBef>
                <a:spcPct val="20000"/>
              </a:spcBef>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9pPr>
          </a:lstStyle>
          <a:p>
            <a:pPr eaLnBrk="0" fontAlgn="base" hangingPunct="0">
              <a:spcBef>
                <a:spcPct val="0"/>
              </a:spcBef>
              <a:spcAft>
                <a:spcPct val="0"/>
              </a:spcAft>
              <a:buClrTx/>
              <a:buSzTx/>
              <a:buNone/>
            </a:pPr>
            <a:r>
              <a:rPr lang="en-GB" altLang="en-US" sz="844">
                <a:solidFill>
                  <a:srgbClr val="002060"/>
                </a:solidFill>
                <a:ea typeface="msgothic"/>
                <a:cs typeface="msgothic"/>
              </a:rPr>
              <a:t>Copyright © by International Headache Society</a:t>
            </a:r>
          </a:p>
        </p:txBody>
      </p:sp>
    </p:spTree>
    <p:extLst>
      <p:ext uri="{BB962C8B-B14F-4D97-AF65-F5344CB8AC3E}">
        <p14:creationId xmlns:p14="http://schemas.microsoft.com/office/powerpoint/2010/main" val="3557365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40279" y="629303"/>
            <a:ext cx="9924616" cy="1478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spcBef>
                <a:spcPct val="20000"/>
              </a:spcBef>
              <a:buClr>
                <a:srgbClr val="CCFF33"/>
              </a:buClr>
              <a:buSzPct val="52000"/>
              <a:buFont typeface="Monotype Sorts" panose="05010101010101010101" pitchFamily="2" charset="2"/>
              <a:buChar char="l"/>
              <a:defRPr sz="3200">
                <a:solidFill>
                  <a:schemeClr val="tx1"/>
                </a:solidFill>
                <a:latin typeface="Arial" panose="020B0604020202020204" pitchFamily="34" charset="0"/>
              </a:defRPr>
            </a:lvl1pPr>
            <a:lvl2pPr marL="431800" indent="-215900" defTabSz="457200">
              <a:spcBef>
                <a:spcPct val="20000"/>
              </a:spcBef>
              <a:buChar char="–"/>
              <a:defRPr sz="2400">
                <a:solidFill>
                  <a:schemeClr val="tx1"/>
                </a:solidFill>
                <a:latin typeface="Arial" panose="020B0604020202020204" pitchFamily="34" charset="0"/>
              </a:defRPr>
            </a:lvl2pPr>
            <a:lvl3pPr marL="647700" indent="-215900" defTabSz="457200">
              <a:lnSpc>
                <a:spcPct val="110000"/>
              </a:lnSpc>
              <a:spcBef>
                <a:spcPct val="20000"/>
              </a:spcBef>
              <a:buChar char="•"/>
              <a:defRPr sz="2400">
                <a:solidFill>
                  <a:schemeClr val="tx1"/>
                </a:solidFill>
                <a:latin typeface="Arial" panose="020B0604020202020204" pitchFamily="34" charset="0"/>
              </a:defRPr>
            </a:lvl3pPr>
            <a:lvl4pPr marL="863600" indent="-215900" defTabSz="457200">
              <a:spcBef>
                <a:spcPct val="20000"/>
              </a:spcBef>
              <a:buChar char="–"/>
              <a:defRPr sz="2000">
                <a:solidFill>
                  <a:schemeClr val="tx1"/>
                </a:solidFill>
                <a:latin typeface="Arial" panose="020B0604020202020204" pitchFamily="34" charset="0"/>
              </a:defRPr>
            </a:lvl4pPr>
            <a:lvl5pPr marL="1079500" indent="-215900" defTabSz="457200">
              <a:spcBef>
                <a:spcPct val="20000"/>
              </a:spcBef>
              <a:buChar char="»"/>
              <a:defRPr sz="2000">
                <a:solidFill>
                  <a:schemeClr val="tx1"/>
                </a:solidFill>
                <a:latin typeface="Arial" panose="020B0604020202020204" pitchFamily="34" charset="0"/>
              </a:defRPr>
            </a:lvl5pPr>
            <a:lvl6pPr marL="15367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19939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24511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29083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93000"/>
              </a:lnSpc>
              <a:spcBef>
                <a:spcPct val="0"/>
              </a:spcBef>
              <a:spcAft>
                <a:spcPct val="0"/>
              </a:spcAft>
              <a:buClr>
                <a:srgbClr val="000000"/>
              </a:buClr>
              <a:buSzPct val="45000"/>
              <a:buNone/>
            </a:pPr>
            <a:r>
              <a:rPr lang="en-GB" altLang="en-US" sz="1688" b="1" dirty="0">
                <a:solidFill>
                  <a:srgbClr val="002060"/>
                </a:solidFill>
              </a:rPr>
              <a:t>FISP MPR coronal reconstructed image (a) revealed the trigeminal nerve in its </a:t>
            </a:r>
            <a:r>
              <a:rPr lang="en-GB" altLang="en-US" sz="1688" b="1" dirty="0" err="1">
                <a:solidFill>
                  <a:srgbClr val="002060"/>
                </a:solidFill>
              </a:rPr>
              <a:t>cisternal</a:t>
            </a:r>
            <a:r>
              <a:rPr lang="en-GB" altLang="en-US" sz="1688" b="1" dirty="0">
                <a:solidFill>
                  <a:srgbClr val="002060"/>
                </a:solidFill>
              </a:rPr>
              <a:t> tract, bilaterally (arrows); 3D-TOF MR angiography sequence MPR coronal reconstruction (b) and MIP reconstruction (c) showed the contact between right superior cerebellar artery and the upper surface of the nerve (arrowhead).FISP: fast imaging with steady-state precession; MPR: multi-planar reconstruction; 3D-TOF MR: three-dimensional time-of-flight magnetic resonance; MIP: maximum intensity projection.</a:t>
            </a:r>
          </a:p>
        </p:txBody>
      </p:sp>
      <p:pic>
        <p:nvPicPr>
          <p:cNvPr id="276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0090" y="5622721"/>
            <a:ext cx="1214884" cy="6067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39208"/>
            <a:ext cx="10287000" cy="30465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Text Box 4"/>
          <p:cNvSpPr txBox="1">
            <a:spLocks noChangeArrowheads="1"/>
          </p:cNvSpPr>
          <p:nvPr/>
        </p:nvSpPr>
        <p:spPr bwMode="auto">
          <a:xfrm>
            <a:off x="3426991" y="6065044"/>
            <a:ext cx="3644652" cy="21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spcBef>
                <a:spcPct val="20000"/>
              </a:spcBef>
              <a:buClr>
                <a:srgbClr val="CCFF33"/>
              </a:buClr>
              <a:buSzPct val="52000"/>
              <a:buFont typeface="Monotype Sorts" panose="05010101010101010101" pitchFamily="2" charset="2"/>
              <a:buChar char="l"/>
              <a:defRPr sz="3200">
                <a:solidFill>
                  <a:schemeClr val="tx1"/>
                </a:solidFill>
                <a:latin typeface="Arial" panose="020B0604020202020204" pitchFamily="34" charset="0"/>
              </a:defRPr>
            </a:lvl1pPr>
            <a:lvl2pPr marL="431800" indent="-215900" defTabSz="457200">
              <a:spcBef>
                <a:spcPct val="20000"/>
              </a:spcBef>
              <a:buChar char="–"/>
              <a:defRPr sz="2400">
                <a:solidFill>
                  <a:schemeClr val="tx1"/>
                </a:solidFill>
                <a:latin typeface="Arial" panose="020B0604020202020204" pitchFamily="34" charset="0"/>
              </a:defRPr>
            </a:lvl2pPr>
            <a:lvl3pPr marL="647700" indent="-215900" defTabSz="457200">
              <a:lnSpc>
                <a:spcPct val="110000"/>
              </a:lnSpc>
              <a:spcBef>
                <a:spcPct val="20000"/>
              </a:spcBef>
              <a:buChar char="•"/>
              <a:defRPr sz="2400">
                <a:solidFill>
                  <a:schemeClr val="tx1"/>
                </a:solidFill>
                <a:latin typeface="Arial" panose="020B0604020202020204" pitchFamily="34" charset="0"/>
              </a:defRPr>
            </a:lvl3pPr>
            <a:lvl4pPr marL="863600" indent="-215900" defTabSz="457200">
              <a:spcBef>
                <a:spcPct val="20000"/>
              </a:spcBef>
              <a:buChar char="–"/>
              <a:defRPr sz="2000">
                <a:solidFill>
                  <a:schemeClr val="tx1"/>
                </a:solidFill>
                <a:latin typeface="Arial" panose="020B0604020202020204" pitchFamily="34" charset="0"/>
              </a:defRPr>
            </a:lvl4pPr>
            <a:lvl5pPr marL="1079500" indent="-215900" defTabSz="457200">
              <a:spcBef>
                <a:spcPct val="20000"/>
              </a:spcBef>
              <a:buChar char="»"/>
              <a:defRPr sz="2000">
                <a:solidFill>
                  <a:schemeClr val="tx1"/>
                </a:solidFill>
                <a:latin typeface="Arial" panose="020B0604020202020204" pitchFamily="34" charset="0"/>
              </a:defRPr>
            </a:lvl5pPr>
            <a:lvl6pPr marL="15367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19939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24511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29083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93000"/>
              </a:lnSpc>
              <a:spcBef>
                <a:spcPct val="0"/>
              </a:spcBef>
              <a:spcAft>
                <a:spcPct val="0"/>
              </a:spcAft>
              <a:buClr>
                <a:srgbClr val="000000"/>
              </a:buClr>
              <a:buSzPct val="45000"/>
              <a:buNone/>
            </a:pPr>
            <a:r>
              <a:rPr lang="en-GB" altLang="en-US" sz="1013" b="1">
                <a:solidFill>
                  <a:srgbClr val="002060"/>
                </a:solidFill>
              </a:rPr>
              <a:t>Valentina Favoni et al. Cephalalgia 2013;33:1337-1348</a:t>
            </a:r>
          </a:p>
        </p:txBody>
      </p:sp>
      <p:sp>
        <p:nvSpPr>
          <p:cNvPr id="27654" name="Text Box 5"/>
          <p:cNvSpPr txBox="1">
            <a:spLocks noChangeArrowheads="1"/>
          </p:cNvSpPr>
          <p:nvPr/>
        </p:nvSpPr>
        <p:spPr bwMode="auto">
          <a:xfrm>
            <a:off x="1087636" y="6065044"/>
            <a:ext cx="4441627" cy="192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a:spcBef>
                <a:spcPct val="20000"/>
              </a:spcBef>
              <a:buClr>
                <a:srgbClr val="CCFF33"/>
              </a:buClr>
              <a:buSzPct val="52000"/>
              <a:buFont typeface="Monotype Sorts" panose="05010101010101010101" pitchFamily="2" charset="2"/>
              <a:buChar char="l"/>
              <a:defRPr sz="3200">
                <a:solidFill>
                  <a:schemeClr val="tx1"/>
                </a:solidFill>
                <a:latin typeface="Arial" panose="020B0604020202020204" pitchFamily="34" charset="0"/>
              </a:defRPr>
            </a:lvl1pPr>
            <a:lvl2pPr marL="431800" indent="-215900" defTabSz="457200">
              <a:spcBef>
                <a:spcPct val="20000"/>
              </a:spcBef>
              <a:buChar char="–"/>
              <a:defRPr sz="2400">
                <a:solidFill>
                  <a:schemeClr val="tx1"/>
                </a:solidFill>
                <a:latin typeface="Arial" panose="020B0604020202020204" pitchFamily="34" charset="0"/>
              </a:defRPr>
            </a:lvl2pPr>
            <a:lvl3pPr marL="647700" indent="-215900" defTabSz="457200">
              <a:lnSpc>
                <a:spcPct val="110000"/>
              </a:lnSpc>
              <a:spcBef>
                <a:spcPct val="20000"/>
              </a:spcBef>
              <a:buChar char="•"/>
              <a:defRPr sz="2400">
                <a:solidFill>
                  <a:schemeClr val="tx1"/>
                </a:solidFill>
                <a:latin typeface="Arial" panose="020B0604020202020204" pitchFamily="34" charset="0"/>
              </a:defRPr>
            </a:lvl3pPr>
            <a:lvl4pPr marL="863600" indent="-215900" defTabSz="457200">
              <a:spcBef>
                <a:spcPct val="20000"/>
              </a:spcBef>
              <a:buChar char="–"/>
              <a:defRPr sz="2000">
                <a:solidFill>
                  <a:schemeClr val="tx1"/>
                </a:solidFill>
                <a:latin typeface="Arial" panose="020B0604020202020204" pitchFamily="34" charset="0"/>
              </a:defRPr>
            </a:lvl4pPr>
            <a:lvl5pPr marL="1079500" indent="-215900" defTabSz="457200">
              <a:spcBef>
                <a:spcPct val="20000"/>
              </a:spcBef>
              <a:buChar char="»"/>
              <a:defRPr sz="2000">
                <a:solidFill>
                  <a:schemeClr val="tx1"/>
                </a:solidFill>
                <a:latin typeface="Arial" panose="020B0604020202020204" pitchFamily="34" charset="0"/>
              </a:defRPr>
            </a:lvl5pPr>
            <a:lvl6pPr marL="15367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19939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24511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2908300" indent="-2159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93000"/>
              </a:lnSpc>
              <a:spcBef>
                <a:spcPct val="0"/>
              </a:spcBef>
              <a:spcAft>
                <a:spcPct val="0"/>
              </a:spcAft>
              <a:buClr>
                <a:srgbClr val="000000"/>
              </a:buClr>
              <a:buSzPct val="45000"/>
              <a:buNone/>
            </a:pPr>
            <a:r>
              <a:rPr lang="en-GB" altLang="en-US" sz="844">
                <a:solidFill>
                  <a:srgbClr val="002060"/>
                </a:solidFill>
              </a:rPr>
              <a:t>Copyright © by International Headache Society</a:t>
            </a:r>
          </a:p>
        </p:txBody>
      </p:sp>
    </p:spTree>
    <p:extLst>
      <p:ext uri="{BB962C8B-B14F-4D97-AF65-F5344CB8AC3E}">
        <p14:creationId xmlns:p14="http://schemas.microsoft.com/office/powerpoint/2010/main" val="4238015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0690" name="Group 2"/>
          <p:cNvGraphicFramePr>
            <a:graphicFrameLocks noGrp="1"/>
          </p:cNvGraphicFramePr>
          <p:nvPr>
            <p:extLst>
              <p:ext uri="{D42A27DB-BD31-4B8C-83A1-F6EECF244321}">
                <p14:modId xmlns:p14="http://schemas.microsoft.com/office/powerpoint/2010/main" val="4116750791"/>
              </p:ext>
            </p:extLst>
          </p:nvPr>
        </p:nvGraphicFramePr>
        <p:xfrm>
          <a:off x="876300" y="152400"/>
          <a:ext cx="8669338" cy="6470650"/>
        </p:xfrm>
        <a:graphic>
          <a:graphicData uri="http://schemas.openxmlformats.org/drawingml/2006/table">
            <a:tbl>
              <a:tblPr/>
              <a:tblGrid>
                <a:gridCol w="1405381">
                  <a:extLst>
                    <a:ext uri="{9D8B030D-6E8A-4147-A177-3AD203B41FA5}">
                      <a16:colId xmlns:a16="http://schemas.microsoft.com/office/drawing/2014/main" val="20000"/>
                    </a:ext>
                  </a:extLst>
                </a:gridCol>
                <a:gridCol w="1267101">
                  <a:extLst>
                    <a:ext uri="{9D8B030D-6E8A-4147-A177-3AD203B41FA5}">
                      <a16:colId xmlns:a16="http://schemas.microsoft.com/office/drawing/2014/main" val="20001"/>
                    </a:ext>
                  </a:extLst>
                </a:gridCol>
                <a:gridCol w="1348940">
                  <a:extLst>
                    <a:ext uri="{9D8B030D-6E8A-4147-A177-3AD203B41FA5}">
                      <a16:colId xmlns:a16="http://schemas.microsoft.com/office/drawing/2014/main" val="20002"/>
                    </a:ext>
                  </a:extLst>
                </a:gridCol>
                <a:gridCol w="1049803">
                  <a:extLst>
                    <a:ext uri="{9D8B030D-6E8A-4147-A177-3AD203B41FA5}">
                      <a16:colId xmlns:a16="http://schemas.microsoft.com/office/drawing/2014/main" val="20003"/>
                    </a:ext>
                  </a:extLst>
                </a:gridCol>
                <a:gridCol w="1439245">
                  <a:extLst>
                    <a:ext uri="{9D8B030D-6E8A-4147-A177-3AD203B41FA5}">
                      <a16:colId xmlns:a16="http://schemas.microsoft.com/office/drawing/2014/main" val="20004"/>
                    </a:ext>
                  </a:extLst>
                </a:gridCol>
                <a:gridCol w="2158868">
                  <a:extLst>
                    <a:ext uri="{9D8B030D-6E8A-4147-A177-3AD203B41FA5}">
                      <a16:colId xmlns:a16="http://schemas.microsoft.com/office/drawing/2014/main" val="20005"/>
                    </a:ext>
                  </a:extLst>
                </a:gridCol>
              </a:tblGrid>
              <a:tr h="866867">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2060"/>
                          </a:solidFill>
                          <a:effectLst/>
                          <a:latin typeface="Times New Roman" pitchFamily="18" charset="0"/>
                          <a:cs typeface="Times New Roman" pitchFamily="18" charset="0"/>
                        </a:rPr>
                        <a:t>Disorder</a:t>
                      </a:r>
                      <a:endParaRPr kumimoji="0" lang="en-US" altLang="en-US" sz="1800" b="1" i="0" u="none" strike="noStrike" cap="none" normalizeH="0" baseline="0" dirty="0" smtClean="0">
                        <a:ln>
                          <a:noFill/>
                        </a:ln>
                        <a:solidFill>
                          <a:srgbClr val="002060"/>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2060"/>
                          </a:solidFill>
                          <a:effectLst/>
                          <a:latin typeface="Times New Roman" pitchFamily="18" charset="0"/>
                          <a:cs typeface="Times New Roman" pitchFamily="18" charset="0"/>
                        </a:rPr>
                        <a:t>Duration</a:t>
                      </a:r>
                      <a:endParaRPr kumimoji="0" lang="en-US" altLang="en-US" sz="1800" b="1" i="0" u="none" strike="noStrike" cap="none" normalizeH="0" baseline="0" dirty="0" smtClean="0">
                        <a:ln>
                          <a:noFill/>
                        </a:ln>
                        <a:solidFill>
                          <a:srgbClr val="002060"/>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2060"/>
                          </a:solidFill>
                          <a:effectLst/>
                          <a:latin typeface="Times New Roman" pitchFamily="18" charset="0"/>
                          <a:cs typeface="Times New Roman" pitchFamily="18" charset="0"/>
                        </a:rPr>
                        <a:t>Frequency</a:t>
                      </a:r>
                      <a:endParaRPr kumimoji="0" lang="en-US" altLang="en-US" sz="1800" b="1" i="0" u="none" strike="noStrike" cap="none" normalizeH="0" baseline="0" dirty="0" smtClean="0">
                        <a:ln>
                          <a:noFill/>
                        </a:ln>
                        <a:solidFill>
                          <a:srgbClr val="002060"/>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2060"/>
                          </a:solidFill>
                          <a:effectLst/>
                          <a:latin typeface="Times New Roman" pitchFamily="18" charset="0"/>
                          <a:cs typeface="Times New Roman" pitchFamily="18" charset="0"/>
                        </a:rPr>
                        <a:t>Gender    (F:M)</a:t>
                      </a:r>
                      <a:endParaRPr kumimoji="0" lang="en-US" altLang="en-US" sz="1800" b="1" i="0" u="none" strike="noStrike" cap="none" normalizeH="0" baseline="0" dirty="0" smtClean="0">
                        <a:ln>
                          <a:noFill/>
                        </a:ln>
                        <a:solidFill>
                          <a:srgbClr val="002060"/>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2060"/>
                          </a:solidFill>
                          <a:effectLst/>
                          <a:latin typeface="Times New Roman" pitchFamily="18" charset="0"/>
                          <a:cs typeface="Times New Roman" pitchFamily="18" charset="0"/>
                        </a:rPr>
                        <a:t>Acute Treatment</a:t>
                      </a:r>
                      <a:endParaRPr kumimoji="0" lang="en-US" altLang="en-US" sz="1800" b="1" i="0" u="none" strike="noStrike" cap="none" normalizeH="0" baseline="0" dirty="0" smtClean="0">
                        <a:ln>
                          <a:noFill/>
                        </a:ln>
                        <a:solidFill>
                          <a:srgbClr val="002060"/>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2060"/>
                          </a:solidFill>
                          <a:effectLst/>
                          <a:latin typeface="Times New Roman" pitchFamily="18" charset="0"/>
                          <a:cs typeface="Times New Roman" pitchFamily="18" charset="0"/>
                        </a:rPr>
                        <a:t>Preventive/Bridge Treatment</a:t>
                      </a:r>
                      <a:endParaRPr kumimoji="0" lang="en-US" altLang="en-US" sz="1800" b="1" i="0" u="none" strike="noStrike" cap="none" normalizeH="0" baseline="0" dirty="0" smtClean="0">
                        <a:ln>
                          <a:noFill/>
                        </a:ln>
                        <a:solidFill>
                          <a:srgbClr val="002060"/>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10012">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2"/>
                          </a:solidFill>
                          <a:effectLst/>
                          <a:latin typeface="Times New Roman" pitchFamily="18" charset="0"/>
                          <a:cs typeface="Times New Roman" pitchFamily="18" charset="0"/>
                        </a:rPr>
                        <a:t>Cluster</a:t>
                      </a:r>
                      <a:endParaRPr kumimoji="0" lang="en-US" altLang="en-US" sz="1800" b="1" i="0" u="none" strike="noStrike" cap="none" normalizeH="0" baseline="0" smtClean="0">
                        <a:ln>
                          <a:noFill/>
                        </a:ln>
                        <a:solidFill>
                          <a:schemeClr val="tx2"/>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15-180 min</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Every other day to 8/day</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1:3-7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(trending towards women)</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Oxygen, SC sumatriptan, NS sumatriptan or zolmitriptan</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rPr>
                        <a:t>verapamil, </a:t>
                      </a:r>
                      <a:r>
                        <a:rPr kumimoji="0" lang="en-US" altLang="en-US" sz="1800" b="0" i="0" u="none" strike="noStrike" cap="none" normalizeH="0" baseline="0" dirty="0" err="1" smtClean="0">
                          <a:ln>
                            <a:noFill/>
                          </a:ln>
                          <a:solidFill>
                            <a:schemeClr val="tx1"/>
                          </a:solidFill>
                          <a:effectLst/>
                          <a:latin typeface="Times New Roman" pitchFamily="18" charset="0"/>
                          <a:cs typeface="Times New Roman" pitchFamily="18" charset="0"/>
                        </a:rPr>
                        <a:t>topiramate</a:t>
                      </a:r>
                      <a:r>
                        <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rPr>
                        <a:t>, lithium, </a:t>
                      </a:r>
                      <a:r>
                        <a:rPr kumimoji="0" lang="en-US" altLang="en-US" sz="1800" b="0" i="0" u="none" strike="noStrike" cap="none" normalizeH="0" baseline="0" dirty="0" err="1" smtClean="0">
                          <a:ln>
                            <a:noFill/>
                          </a:ln>
                          <a:solidFill>
                            <a:schemeClr val="tx1"/>
                          </a:solidFill>
                          <a:effectLst/>
                          <a:latin typeface="Times New Roman" pitchFamily="18" charset="0"/>
                          <a:cs typeface="Times New Roman" pitchFamily="18" charset="0"/>
                        </a:rPr>
                        <a:t>methylergonovine</a:t>
                      </a:r>
                      <a:r>
                        <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rPr>
                        <a:t>, corticosteroids</a:t>
                      </a:r>
                      <a:endParaRPr kumimoji="0" lang="en-US" altLang="en-US" sz="1800" b="0" i="0" u="none" strike="noStrike" cap="none" normalizeH="0" baseline="0" dirty="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847">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2"/>
                          </a:solidFill>
                          <a:effectLst/>
                          <a:latin typeface="Times New Roman" pitchFamily="18" charset="0"/>
                          <a:cs typeface="Times New Roman" pitchFamily="18" charset="0"/>
                        </a:rPr>
                        <a:t>PH</a:t>
                      </a:r>
                      <a:endParaRPr kumimoji="0" lang="en-US" altLang="en-US" sz="1800" b="1" i="0" u="none" strike="noStrike" cap="none" normalizeH="0" baseline="0" smtClean="0">
                        <a:ln>
                          <a:noFill/>
                        </a:ln>
                        <a:solidFill>
                          <a:schemeClr val="tx2"/>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2-30 min</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1-40/day</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2-3:1 (trending towards men?)</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None</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indomethacin</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8792">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2"/>
                          </a:solidFill>
                          <a:effectLst/>
                          <a:latin typeface="Times New Roman" pitchFamily="18" charset="0"/>
                          <a:cs typeface="Times New Roman" pitchFamily="18" charset="0"/>
                        </a:rPr>
                        <a:t>SUNCT/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2"/>
                          </a:solidFill>
                          <a:effectLst/>
                          <a:latin typeface="Times New Roman" pitchFamily="18" charset="0"/>
                          <a:cs typeface="Times New Roman" pitchFamily="18" charset="0"/>
                        </a:rPr>
                        <a:t>SUNA</a:t>
                      </a:r>
                      <a:endParaRPr kumimoji="0" lang="en-US" altLang="en-US" sz="1800" b="1" i="0" u="none" strike="noStrike" cap="none" normalizeH="0" baseline="0" dirty="0" smtClean="0">
                        <a:ln>
                          <a:noFill/>
                        </a:ln>
                        <a:solidFill>
                          <a:schemeClr val="tx2"/>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rPr>
                        <a:t>1-600 sec</a:t>
                      </a:r>
                      <a:endParaRPr kumimoji="0" lang="en-US" altLang="en-US" sz="1800" b="0" i="0" u="none" strike="noStrike" cap="none" normalizeH="0" baseline="0" dirty="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Dozens to hundreds per day</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rPr>
                        <a:t>2:1 SUNA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rPr>
                        <a:t>1:2 SUNCT</a:t>
                      </a:r>
                      <a:endParaRPr kumimoji="0" lang="en-US" altLang="en-US" sz="1800" b="0" i="0" u="none" strike="noStrike" cap="none" normalizeH="0" baseline="0" dirty="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None</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lamotrigine, topirimate, gabapentin, indomethacin?</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16132">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2"/>
                          </a:solidFill>
                          <a:effectLst/>
                          <a:latin typeface="Times New Roman" pitchFamily="18" charset="0"/>
                        </a:rPr>
                        <a:t>HC</a:t>
                      </a: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rPr>
                        <a:t>Constant with spikes</a:t>
                      </a:r>
                      <a:endParaRPr kumimoji="0" lang="en-US" altLang="en-US" sz="1800" b="0" i="0" u="none" strike="noStrike" cap="none" normalizeH="0" baseline="0" dirty="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rPr>
                        <a:t>Few to many per day</a:t>
                      </a:r>
                      <a:endParaRPr kumimoji="0" lang="en-US" altLang="en-US" sz="1800" b="0" i="0" u="none" strike="noStrike" cap="none" normalizeH="0" baseline="0" dirty="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rPr>
                        <a:t>2:1 or less</a:t>
                      </a:r>
                      <a:endParaRPr kumimoji="0" lang="en-US" altLang="en-US" sz="1800" b="0" i="0" u="none" strike="noStrike" cap="none" normalizeH="0" baseline="0" dirty="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imes New Roman" pitchFamily="18" charset="0"/>
                          <a:cs typeface="Times New Roman" pitchFamily="18" charset="0"/>
                        </a:rPr>
                        <a:t>None</a:t>
                      </a:r>
                      <a:endParaRPr kumimoji="0" lang="en-US" altLang="en-US" sz="1800" b="0" i="0" u="none" strike="noStrike" cap="none" normalizeH="0" baseline="0" smtClean="0">
                        <a:ln>
                          <a:noFill/>
                        </a:ln>
                        <a:solidFill>
                          <a:schemeClr val="tx1"/>
                        </a:solidFill>
                        <a:effectLst/>
                        <a:latin typeface="Times New Roman" pitchFamily="18" charset="0"/>
                      </a:endParaRP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CCFF33"/>
                        </a:buClr>
                        <a:buSzPct val="52000"/>
                        <a:buFont typeface="Monotype Sorts" pitchFamily="2" charset="2"/>
                        <a:defRPr sz="2800">
                          <a:solidFill>
                            <a:schemeClr val="tx1"/>
                          </a:solidFill>
                          <a:effectLst>
                            <a:outerShdw blurRad="38100" dist="38100" dir="2700000" algn="tl">
                              <a:srgbClr val="000000"/>
                            </a:outerShdw>
                          </a:effectLst>
                          <a:latin typeface="Arial" charset="0"/>
                        </a:defRPr>
                      </a:lvl1pPr>
                      <a:lvl2pPr>
                        <a:spcBef>
                          <a:spcPct val="20000"/>
                        </a:spcBef>
                        <a:defRPr sz="2000">
                          <a:solidFill>
                            <a:schemeClr val="tx1"/>
                          </a:solidFill>
                          <a:effectLst>
                            <a:outerShdw blurRad="38100" dist="38100" dir="2700000" algn="tl">
                              <a:srgbClr val="000000"/>
                            </a:outerShdw>
                          </a:effectLst>
                          <a:latin typeface="Arial" charset="0"/>
                        </a:defRPr>
                      </a:lvl2pPr>
                      <a:lvl3pPr>
                        <a:lnSpc>
                          <a:spcPct val="110000"/>
                        </a:lnSpc>
                        <a:spcBef>
                          <a:spcPct val="20000"/>
                        </a:spcBef>
                        <a:defRPr sz="2000">
                          <a:solidFill>
                            <a:schemeClr val="tx1"/>
                          </a:solidFill>
                          <a:effectLst>
                            <a:outerShdw blurRad="38100" dist="38100" dir="2700000" algn="tl">
                              <a:srgbClr val="000000"/>
                            </a:outerShdw>
                          </a:effectLst>
                          <a:latin typeface="Arial" charset="0"/>
                        </a:defRPr>
                      </a:lvl3pPr>
                      <a:lvl4pPr>
                        <a:spcBef>
                          <a:spcPct val="20000"/>
                        </a:spcBef>
                        <a:defRPr>
                          <a:solidFill>
                            <a:schemeClr val="tx1"/>
                          </a:solidFill>
                          <a:latin typeface="Arial" charset="0"/>
                        </a:defRPr>
                      </a:lvl4pPr>
                      <a:lvl5pPr>
                        <a:spcBef>
                          <a:spcPct val="20000"/>
                        </a:spcBef>
                        <a:defRPr>
                          <a:solidFill>
                            <a:schemeClr val="tx1"/>
                          </a:solidFill>
                          <a:effectLst>
                            <a:outerShdw blurRad="38100" dist="38100" dir="2700000" algn="tl">
                              <a:srgbClr val="000000"/>
                            </a:outerShdw>
                          </a:effectLst>
                          <a:latin typeface="Arial" charset="0"/>
                        </a:defRPr>
                      </a:lvl5pPr>
                      <a:lvl6pPr fontAlgn="base">
                        <a:spcBef>
                          <a:spcPct val="20000"/>
                        </a:spcBef>
                        <a:spcAft>
                          <a:spcPct val="0"/>
                        </a:spcAft>
                        <a:defRPr>
                          <a:solidFill>
                            <a:schemeClr val="tx1"/>
                          </a:solidFill>
                          <a:effectLst>
                            <a:outerShdw blurRad="38100" dist="38100" dir="2700000" algn="tl">
                              <a:srgbClr val="000000"/>
                            </a:outerShdw>
                          </a:effectLst>
                          <a:latin typeface="Arial" charset="0"/>
                        </a:defRPr>
                      </a:lvl6pPr>
                      <a:lvl7pPr fontAlgn="base">
                        <a:spcBef>
                          <a:spcPct val="20000"/>
                        </a:spcBef>
                        <a:spcAft>
                          <a:spcPct val="0"/>
                        </a:spcAft>
                        <a:defRPr>
                          <a:solidFill>
                            <a:schemeClr val="tx1"/>
                          </a:solidFill>
                          <a:effectLst>
                            <a:outerShdw blurRad="38100" dist="38100" dir="2700000" algn="tl">
                              <a:srgbClr val="000000"/>
                            </a:outerShdw>
                          </a:effectLst>
                          <a:latin typeface="Arial" charset="0"/>
                        </a:defRPr>
                      </a:lvl7pPr>
                      <a:lvl8pPr fontAlgn="base">
                        <a:spcBef>
                          <a:spcPct val="20000"/>
                        </a:spcBef>
                        <a:spcAft>
                          <a:spcPct val="0"/>
                        </a:spcAft>
                        <a:defRPr>
                          <a:solidFill>
                            <a:schemeClr val="tx1"/>
                          </a:solidFill>
                          <a:effectLst>
                            <a:outerShdw blurRad="38100" dist="38100" dir="2700000" algn="tl">
                              <a:srgbClr val="000000"/>
                            </a:outerShdw>
                          </a:effectLst>
                          <a:latin typeface="Arial" charset="0"/>
                        </a:defRPr>
                      </a:lvl8pPr>
                      <a:lvl9pPr fontAlgn="base">
                        <a:spcBef>
                          <a:spcPct val="20000"/>
                        </a:spcBef>
                        <a:spcAft>
                          <a:spcPct val="0"/>
                        </a:spcAft>
                        <a:defRPr>
                          <a:solidFill>
                            <a:schemeClr val="tx1"/>
                          </a:solidFill>
                          <a:effectLst>
                            <a:outerShdw blurRad="38100" dist="38100" dir="2700000" algn="tl">
                              <a:srgbClr val="000000"/>
                            </a:outerShdw>
                          </a:effectLst>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imes New Roman" pitchFamily="18" charset="0"/>
                          <a:cs typeface="Times New Roman" pitchFamily="18" charset="0"/>
                        </a:rPr>
                        <a:t>indomethacin</a:t>
                      </a:r>
                    </a:p>
                  </a:txBody>
                  <a:tcPr marL="81275" marR="81275"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863726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1114"/>
            <a:ext cx="7239000" cy="676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60086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 y="838200"/>
            <a:ext cx="893445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7143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36514"/>
            <a:ext cx="6629400" cy="674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816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1257300" y="279400"/>
            <a:ext cx="7772400" cy="1016000"/>
          </a:xfrm>
          <a:effectLst/>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p>
            <a:pPr eaLnBrk="1" hangingPunct="1">
              <a:defRPr/>
            </a:pPr>
            <a:r>
              <a:rPr lang="en-US" dirty="0" smtClean="0"/>
              <a:t>Depressed, Demented Dolores</a:t>
            </a:r>
          </a:p>
        </p:txBody>
      </p:sp>
      <p:sp>
        <p:nvSpPr>
          <p:cNvPr id="906243" name="Rectangle 3"/>
          <p:cNvSpPr>
            <a:spLocks noGrp="1" noChangeArrowheads="1"/>
          </p:cNvSpPr>
          <p:nvPr>
            <p:ph type="body" idx="1"/>
          </p:nvPr>
        </p:nvSpPr>
        <p:spPr>
          <a:xfrm>
            <a:off x="1214968" y="1938868"/>
            <a:ext cx="7857067" cy="4334933"/>
          </a:xfrm>
          <a:effectLst/>
          <a:extLst>
            <a:ext uri="{AF507438-7753-43E0-B8FC-AC1667EBCBE1}">
              <a14:hiddenEffects xmlns:a14="http://schemas.microsoft.com/office/drawing/2010/main">
                <a:effectLst>
                  <a:outerShdw dist="45791" dir="2021404" algn="ctr" rotWithShape="0">
                    <a:srgbClr val="000000"/>
                  </a:outerShdw>
                </a:effectLst>
              </a14:hiddenEffects>
            </a:ext>
          </a:extLst>
        </p:spPr>
        <p:txBody>
          <a:bodyPr/>
          <a:lstStyle/>
          <a:p>
            <a:pPr eaLnBrk="1" hangingPunct="1">
              <a:lnSpc>
                <a:spcPct val="90000"/>
              </a:lnSpc>
              <a:defRPr/>
            </a:pPr>
            <a:r>
              <a:rPr lang="en-US" dirty="0"/>
              <a:t>6</a:t>
            </a:r>
            <a:r>
              <a:rPr lang="en-US" dirty="0" smtClean="0"/>
              <a:t>4 </a:t>
            </a:r>
            <a:r>
              <a:rPr lang="en-US" dirty="0" err="1" smtClean="0"/>
              <a:t>y.o</a:t>
            </a:r>
            <a:r>
              <a:rPr lang="en-US" dirty="0" smtClean="0"/>
              <a:t>. woman referred for depression and dementia</a:t>
            </a:r>
            <a:endParaRPr lang="en-US" dirty="0"/>
          </a:p>
          <a:p>
            <a:pPr eaLnBrk="1" hangingPunct="1">
              <a:lnSpc>
                <a:spcPct val="90000"/>
              </a:lnSpc>
              <a:defRPr/>
            </a:pPr>
            <a:r>
              <a:rPr lang="en-US" dirty="0" smtClean="0"/>
              <a:t>Migraines since her 20s</a:t>
            </a:r>
          </a:p>
          <a:p>
            <a:pPr eaLnBrk="1" hangingPunct="1">
              <a:lnSpc>
                <a:spcPct val="90000"/>
              </a:lnSpc>
              <a:defRPr/>
            </a:pPr>
            <a:r>
              <a:rPr lang="en-US" dirty="0" smtClean="0"/>
              <a:t>Memory troubles since her late 40s</a:t>
            </a:r>
          </a:p>
          <a:p>
            <a:pPr eaLnBrk="1" hangingPunct="1">
              <a:lnSpc>
                <a:spcPct val="90000"/>
              </a:lnSpc>
              <a:defRPr/>
            </a:pPr>
            <a:r>
              <a:rPr lang="en-US" dirty="0" smtClean="0"/>
              <a:t>In her early 50s had left-sided weakness for a few weeks which resolved</a:t>
            </a:r>
          </a:p>
          <a:p>
            <a:pPr eaLnBrk="1" hangingPunct="1">
              <a:lnSpc>
                <a:spcPct val="90000"/>
              </a:lnSpc>
              <a:defRPr/>
            </a:pPr>
            <a:r>
              <a:rPr lang="en-US" dirty="0" smtClean="0"/>
              <a:t>Was told she has multiple sclerosis</a:t>
            </a:r>
          </a:p>
        </p:txBody>
      </p:sp>
    </p:spTree>
    <p:extLst>
      <p:ext uri="{BB962C8B-B14F-4D97-AF65-F5344CB8AC3E}">
        <p14:creationId xmlns:p14="http://schemas.microsoft.com/office/powerpoint/2010/main" val="1809104940"/>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61914"/>
            <a:ext cx="6705600" cy="673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6564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www.neurology.org/content/58/5/802/F1.large.jpg"/>
          <p:cNvPicPr>
            <a:picLocks noChangeAspect="1" noChangeArrowheads="1"/>
          </p:cNvPicPr>
          <p:nvPr/>
        </p:nvPicPr>
        <p:blipFill rotWithShape="1">
          <a:blip r:embed="rId2">
            <a:extLst>
              <a:ext uri="{28A0092B-C50C-407E-A947-70E740481C1C}">
                <a14:useLocalDpi xmlns:a14="http://schemas.microsoft.com/office/drawing/2010/main" val="0"/>
              </a:ext>
            </a:extLst>
          </a:blip>
          <a:srcRect b="69745"/>
          <a:stretch/>
        </p:blipFill>
        <p:spPr bwMode="auto">
          <a:xfrm>
            <a:off x="800100" y="1752600"/>
            <a:ext cx="8686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037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http://www.neurology.org/content/58/5/802/F1.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152400"/>
            <a:ext cx="5943600" cy="654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94392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800100" y="2514600"/>
            <a:ext cx="8743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rgbClr val="CCFF33"/>
              </a:buClr>
              <a:buSzPct val="52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lnSpc>
                <a:spcPct val="110000"/>
              </a:lnSpc>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9600" b="1" dirty="0" smtClean="0">
                <a:latin typeface="Times New Roman" panose="02020603050405020304" pitchFamily="18" charset="0"/>
              </a:rPr>
              <a:t>Questions?</a:t>
            </a:r>
            <a:endParaRPr lang="en-US" altLang="en-US" sz="9600" b="1" dirty="0">
              <a:latin typeface="Times New Roman" panose="02020603050405020304" pitchFamily="18" charset="0"/>
            </a:endParaRPr>
          </a:p>
        </p:txBody>
      </p:sp>
    </p:spTree>
    <p:extLst>
      <p:ext uri="{BB962C8B-B14F-4D97-AF65-F5344CB8AC3E}">
        <p14:creationId xmlns:p14="http://schemas.microsoft.com/office/powerpoint/2010/main" val="3123026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1299635" y="228600"/>
            <a:ext cx="7772400" cy="1016000"/>
          </a:xfrm>
          <a:effectLst/>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p>
            <a:pPr eaLnBrk="1" hangingPunct="1">
              <a:defRPr/>
            </a:pPr>
            <a:r>
              <a:rPr lang="en-US" dirty="0" smtClean="0"/>
              <a:t>Depressed, Demented Dolores</a:t>
            </a:r>
          </a:p>
        </p:txBody>
      </p:sp>
      <p:sp>
        <p:nvSpPr>
          <p:cNvPr id="906243" name="Rectangle 3"/>
          <p:cNvSpPr>
            <a:spLocks noGrp="1" noChangeArrowheads="1"/>
          </p:cNvSpPr>
          <p:nvPr>
            <p:ph type="body" idx="1"/>
          </p:nvPr>
        </p:nvSpPr>
        <p:spPr>
          <a:xfrm>
            <a:off x="1214968" y="1938868"/>
            <a:ext cx="7857067" cy="4334933"/>
          </a:xfrm>
          <a:effectLst/>
          <a:extLst>
            <a:ext uri="{AF507438-7753-43E0-B8FC-AC1667EBCBE1}">
              <a14:hiddenEffects xmlns:a14="http://schemas.microsoft.com/office/drawing/2010/main">
                <a:effectLst>
                  <a:outerShdw dist="45791" dir="2021404" algn="ctr" rotWithShape="0">
                    <a:srgbClr val="000000"/>
                  </a:outerShdw>
                </a:effectLst>
              </a14:hiddenEffects>
            </a:ext>
          </a:extLst>
        </p:spPr>
        <p:txBody>
          <a:bodyPr/>
          <a:lstStyle/>
          <a:p>
            <a:pPr eaLnBrk="1" hangingPunct="1">
              <a:lnSpc>
                <a:spcPct val="90000"/>
              </a:lnSpc>
              <a:defRPr/>
            </a:pPr>
            <a:r>
              <a:rPr lang="en-US" dirty="0" smtClean="0"/>
              <a:t>Increasing headache frequency</a:t>
            </a:r>
            <a:endParaRPr lang="en-US" dirty="0"/>
          </a:p>
          <a:p>
            <a:pPr eaLnBrk="1" hangingPunct="1">
              <a:lnSpc>
                <a:spcPct val="90000"/>
              </a:lnSpc>
              <a:defRPr/>
            </a:pPr>
            <a:r>
              <a:rPr lang="en-US" dirty="0" smtClean="0"/>
              <a:t>Further cognitive decline over the past few years</a:t>
            </a:r>
          </a:p>
          <a:p>
            <a:pPr eaLnBrk="1" hangingPunct="1">
              <a:lnSpc>
                <a:spcPct val="90000"/>
              </a:lnSpc>
              <a:defRPr/>
            </a:pPr>
            <a:r>
              <a:rPr lang="en-US" dirty="0" smtClean="0"/>
              <a:t>Depressed and at times agitated</a:t>
            </a:r>
          </a:p>
          <a:p>
            <a:pPr eaLnBrk="1" hangingPunct="1">
              <a:lnSpc>
                <a:spcPct val="90000"/>
              </a:lnSpc>
              <a:defRPr/>
            </a:pPr>
            <a:r>
              <a:rPr lang="en-US" dirty="0" smtClean="0"/>
              <a:t>One period with psychosis</a:t>
            </a:r>
          </a:p>
          <a:p>
            <a:pPr eaLnBrk="1" hangingPunct="1">
              <a:lnSpc>
                <a:spcPct val="90000"/>
              </a:lnSpc>
              <a:defRPr/>
            </a:pPr>
            <a:r>
              <a:rPr lang="en-US" dirty="0" smtClean="0"/>
              <a:t>Father had “</a:t>
            </a:r>
            <a:r>
              <a:rPr lang="en-US" dirty="0"/>
              <a:t>A</a:t>
            </a:r>
            <a:r>
              <a:rPr lang="en-US" dirty="0" smtClean="0"/>
              <a:t>lzheimer’s”</a:t>
            </a:r>
          </a:p>
          <a:p>
            <a:pPr eaLnBrk="1" hangingPunct="1">
              <a:lnSpc>
                <a:spcPct val="90000"/>
              </a:lnSpc>
              <a:defRPr/>
            </a:pPr>
            <a:r>
              <a:rPr lang="en-US" dirty="0" smtClean="0"/>
              <a:t>Multiple family members also with migraine, and a paternal aunt diagnosed with MS</a:t>
            </a:r>
          </a:p>
        </p:txBody>
      </p:sp>
    </p:spTree>
    <p:extLst>
      <p:ext uri="{BB962C8B-B14F-4D97-AF65-F5344CB8AC3E}">
        <p14:creationId xmlns:p14="http://schemas.microsoft.com/office/powerpoint/2010/main" val="350555391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651933"/>
            <a:ext cx="7772400" cy="1016000"/>
          </a:xfrm>
        </p:spPr>
        <p:txBody>
          <a:bodyPr/>
          <a:lstStyle/>
          <a:p>
            <a:pPr>
              <a:defRPr/>
            </a:pPr>
            <a:r>
              <a:rPr lang="en-US" dirty="0" smtClean="0"/>
              <a:t>Is this her MRI?</a:t>
            </a:r>
            <a:endParaRPr lang="en-US" dirty="0"/>
          </a:p>
        </p:txBody>
      </p:sp>
      <p:pic>
        <p:nvPicPr>
          <p:cNvPr id="29699" name="Picture 2" descr="\\HAWAII\Headache-Headache$\docs\admin\SJN\HA images\migrai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67" y="1735667"/>
            <a:ext cx="28956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HAWAII\Headache-Headache$\docs\admin\SJN\HA images\migra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102" y="1737078"/>
            <a:ext cx="2894189" cy="38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HAWAII\Headache-Headache$\docs\admin\SJN\HA images\migrain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445" y="1737078"/>
            <a:ext cx="2894188" cy="385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11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651933"/>
            <a:ext cx="7772400" cy="1016000"/>
          </a:xfrm>
        </p:spPr>
        <p:txBody>
          <a:bodyPr/>
          <a:lstStyle/>
          <a:p>
            <a:pPr>
              <a:defRPr/>
            </a:pPr>
            <a:r>
              <a:rPr lang="en-US" dirty="0" smtClean="0"/>
              <a:t>Or is this her MRI?</a:t>
            </a:r>
            <a:endParaRPr lang="en-US" dirty="0"/>
          </a:p>
        </p:txBody>
      </p:sp>
      <p:pic>
        <p:nvPicPr>
          <p:cNvPr id="30723" name="Picture 2" descr="http://imagehost.vendio.com/a/6904582/aview/1107415219741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1" y="2142068"/>
            <a:ext cx="3869267" cy="303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https://encrypted-tbn2.gstatic.com/images?q=tbn:ANd9GcQlsTuqLYmy-vqnZGORoZpKB1ndEchtIgduRGX5oXBRj_hUWhOA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5768" y="2108201"/>
            <a:ext cx="4529667" cy="301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71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890413" y="516467"/>
            <a:ext cx="832273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CCFF33"/>
              </a:buClr>
              <a:buSzPct val="52000"/>
              <a:buFont typeface="Monotype Sorts" pitchFamily="2" charset="2"/>
              <a:buChar char="l"/>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chemeClr val="tx1"/>
                </a:solidFill>
                <a:latin typeface="Arial" panose="020B0604020202020204" pitchFamily="34" charset="0"/>
              </a:defRPr>
            </a:lvl1pPr>
            <a:lvl2pPr marL="742950" indent="-28575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2pPr>
            <a:lvl3pPr marL="1143000" indent="-228600">
              <a:lnSpc>
                <a:spcPct val="110000"/>
              </a:lnSpc>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Arial" panose="020B0604020202020204" pitchFamily="34" charset="0"/>
              </a:defRPr>
            </a:lvl3pPr>
            <a:lvl4pPr marL="16002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4pPr>
            <a:lvl5pPr marL="2057400" indent="-228600">
              <a:spcBef>
                <a:spcPct val="20000"/>
              </a:spcBef>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chemeClr val="tx1"/>
                </a:solidFill>
                <a:latin typeface="Arial" panose="020B0604020202020204" pitchFamily="34" charset="0"/>
              </a:defRPr>
            </a:lvl9pPr>
          </a:lstStyle>
          <a:p>
            <a:pPr algn="ctr">
              <a:spcBef>
                <a:spcPct val="0"/>
              </a:spcBef>
              <a:buClrTx/>
              <a:buSzTx/>
              <a:buFontTx/>
              <a:buNone/>
            </a:pPr>
            <a:r>
              <a:rPr lang="en-GB" altLang="en-US" sz="2133" b="1">
                <a:solidFill>
                  <a:schemeClr val="tx2"/>
                </a:solidFill>
                <a:cs typeface="msgothic" charset="0"/>
              </a:rPr>
              <a:t>No, this is. Diagnosis?</a:t>
            </a: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0" y="953911"/>
            <a:ext cx="8133644" cy="51025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8" name="Text Box 4"/>
          <p:cNvSpPr txBox="1">
            <a:spLocks noChangeArrowheads="1"/>
          </p:cNvSpPr>
          <p:nvPr/>
        </p:nvSpPr>
        <p:spPr bwMode="auto">
          <a:xfrm>
            <a:off x="1231900" y="6232879"/>
            <a:ext cx="3839634" cy="22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Clr>
                <a:srgbClr val="CCFF33"/>
              </a:buClr>
              <a:buSzPct val="52000"/>
              <a:buFont typeface="Monotype Sorts" pitchFamily="2" charset="2"/>
              <a:buChar char="l"/>
              <a:tabLst>
                <a:tab pos="723900" algn="l"/>
                <a:tab pos="1447800" algn="l"/>
                <a:tab pos="2171700" algn="l"/>
                <a:tab pos="2895600" algn="l"/>
                <a:tab pos="3619500" algn="l"/>
              </a:tabLst>
              <a:defRPr sz="3200">
                <a:solidFill>
                  <a:schemeClr val="tx1"/>
                </a:solidFill>
                <a:latin typeface="Arial" panose="020B0604020202020204" pitchFamily="34" charset="0"/>
              </a:defRPr>
            </a:lvl1pPr>
            <a:lvl2pPr marL="742950" indent="-285750">
              <a:spcBef>
                <a:spcPct val="20000"/>
              </a:spcBef>
              <a:buChar char="–"/>
              <a:tabLst>
                <a:tab pos="723900" algn="l"/>
                <a:tab pos="1447800" algn="l"/>
                <a:tab pos="2171700" algn="l"/>
                <a:tab pos="2895600" algn="l"/>
                <a:tab pos="3619500" algn="l"/>
              </a:tabLst>
              <a:defRPr sz="2400">
                <a:solidFill>
                  <a:schemeClr val="tx1"/>
                </a:solidFill>
                <a:latin typeface="Arial" panose="020B0604020202020204" pitchFamily="34" charset="0"/>
              </a:defRPr>
            </a:lvl2pPr>
            <a:lvl3pPr marL="1143000" indent="-228600">
              <a:lnSpc>
                <a:spcPct val="110000"/>
              </a:lnSpc>
              <a:spcBef>
                <a:spcPct val="20000"/>
              </a:spcBef>
              <a:buChar char="•"/>
              <a:tabLst>
                <a:tab pos="723900" algn="l"/>
                <a:tab pos="1447800" algn="l"/>
                <a:tab pos="2171700" algn="l"/>
                <a:tab pos="2895600" algn="l"/>
                <a:tab pos="3619500" algn="l"/>
              </a:tabLst>
              <a:defRPr sz="2400">
                <a:solidFill>
                  <a:schemeClr val="tx1"/>
                </a:solidFill>
                <a:latin typeface="Arial" panose="020B0604020202020204" pitchFamily="34" charset="0"/>
              </a:defRPr>
            </a:lvl3pPr>
            <a:lvl4pPr marL="1600200" indent="-228600">
              <a:spcBef>
                <a:spcPct val="20000"/>
              </a:spcBef>
              <a:buChar char="–"/>
              <a:tabLst>
                <a:tab pos="723900" algn="l"/>
                <a:tab pos="1447800" algn="l"/>
                <a:tab pos="2171700" algn="l"/>
                <a:tab pos="2895600" algn="l"/>
                <a:tab pos="3619500" algn="l"/>
              </a:tabLst>
              <a:defRPr sz="2000">
                <a:solidFill>
                  <a:schemeClr val="tx1"/>
                </a:solidFill>
                <a:latin typeface="Arial" panose="020B0604020202020204" pitchFamily="34" charset="0"/>
              </a:defRPr>
            </a:lvl4pPr>
            <a:lvl5pPr marL="2057400" indent="-228600">
              <a:spcBef>
                <a:spcPct val="20000"/>
              </a:spcBef>
              <a:buChar char="»"/>
              <a:tabLst>
                <a:tab pos="723900" algn="l"/>
                <a:tab pos="1447800" algn="l"/>
                <a:tab pos="2171700" algn="l"/>
                <a:tab pos="2895600" algn="l"/>
                <a:tab pos="36195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Lst>
              <a:defRPr sz="2000">
                <a:solidFill>
                  <a:schemeClr val="tx1"/>
                </a:solidFill>
                <a:latin typeface="Arial" panose="020B0604020202020204" pitchFamily="34" charset="0"/>
              </a:defRPr>
            </a:lvl9pPr>
          </a:lstStyle>
          <a:p>
            <a:pPr>
              <a:spcBef>
                <a:spcPct val="0"/>
              </a:spcBef>
              <a:buClrTx/>
              <a:buSzTx/>
              <a:buFontTx/>
              <a:buNone/>
            </a:pPr>
            <a:r>
              <a:rPr lang="en-GB" altLang="en-US" sz="1067" b="1">
                <a:solidFill>
                  <a:srgbClr val="000000"/>
                </a:solidFill>
                <a:cs typeface="msgothic" charset="0"/>
              </a:rPr>
              <a:t>Auer D P et al. Radiology 2001;218:443-451</a:t>
            </a:r>
          </a:p>
        </p:txBody>
      </p:sp>
      <p:sp>
        <p:nvSpPr>
          <p:cNvPr id="31749" name="Text Box 5"/>
          <p:cNvSpPr txBox="1">
            <a:spLocks noChangeArrowheads="1"/>
          </p:cNvSpPr>
          <p:nvPr/>
        </p:nvSpPr>
        <p:spPr bwMode="auto">
          <a:xfrm>
            <a:off x="6582833" y="6221590"/>
            <a:ext cx="2918178" cy="158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spcBef>
                <a:spcPct val="20000"/>
              </a:spcBef>
              <a:buClr>
                <a:srgbClr val="CCFF33"/>
              </a:buClr>
              <a:buSzPct val="52000"/>
              <a:buFont typeface="Monotype Sorts" pitchFamily="2" charset="2"/>
              <a:buChar char="l"/>
              <a:tabLst>
                <a:tab pos="723900" algn="l"/>
                <a:tab pos="1447800" algn="l"/>
                <a:tab pos="2171700" algn="l"/>
                <a:tab pos="2895600" algn="l"/>
                <a:tab pos="3619500" algn="l"/>
                <a:tab pos="4343400" algn="l"/>
                <a:tab pos="5067300" algn="l"/>
              </a:tabLst>
              <a:defRPr sz="3200">
                <a:solidFill>
                  <a:schemeClr val="tx1"/>
                </a:solidFill>
                <a:latin typeface="Arial" panose="020B0604020202020204" pitchFamily="34" charset="0"/>
              </a:defRPr>
            </a:lvl1pPr>
            <a:lvl2pPr marL="742950" indent="-285750">
              <a:spcBef>
                <a:spcPct val="20000"/>
              </a:spcBef>
              <a:buChar char="–"/>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defRPr>
            </a:lvl2pPr>
            <a:lvl3pPr marL="1143000" indent="-228600">
              <a:lnSpc>
                <a:spcPct val="110000"/>
              </a:lnSpc>
              <a:spcBef>
                <a:spcPct val="20000"/>
              </a:spcBef>
              <a:buChar char="•"/>
              <a:tabLst>
                <a:tab pos="723900" algn="l"/>
                <a:tab pos="1447800" algn="l"/>
                <a:tab pos="2171700" algn="l"/>
                <a:tab pos="2895600" algn="l"/>
                <a:tab pos="3619500" algn="l"/>
                <a:tab pos="4343400" algn="l"/>
                <a:tab pos="5067300" algn="l"/>
              </a:tabLst>
              <a:defRPr sz="2400">
                <a:solidFill>
                  <a:schemeClr val="tx1"/>
                </a:solidFill>
                <a:latin typeface="Arial" panose="020B0604020202020204" pitchFamily="34" charset="0"/>
              </a:defRPr>
            </a:lvl3pPr>
            <a:lvl4pPr marL="1600200" indent="-228600">
              <a:spcBef>
                <a:spcPct val="20000"/>
              </a:spcBef>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4pPr>
            <a:lvl5pPr marL="2057400" indent="-228600">
              <a:spcBef>
                <a:spcPct val="20000"/>
              </a:spcBef>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723900" algn="l"/>
                <a:tab pos="1447800" algn="l"/>
                <a:tab pos="2171700" algn="l"/>
                <a:tab pos="2895600" algn="l"/>
                <a:tab pos="3619500" algn="l"/>
                <a:tab pos="4343400" algn="l"/>
                <a:tab pos="5067300" algn="l"/>
              </a:tabLst>
              <a:defRPr sz="2000">
                <a:solidFill>
                  <a:schemeClr val="tx1"/>
                </a:solidFill>
                <a:latin typeface="Arial" panose="020B0604020202020204" pitchFamily="34" charset="0"/>
              </a:defRPr>
            </a:lvl9pPr>
          </a:lstStyle>
          <a:p>
            <a:pPr>
              <a:spcBef>
                <a:spcPct val="0"/>
              </a:spcBef>
              <a:buClrTx/>
              <a:buSzTx/>
              <a:buFontTx/>
              <a:buNone/>
            </a:pPr>
            <a:r>
              <a:rPr lang="en-GB" altLang="en-US" sz="889">
                <a:solidFill>
                  <a:srgbClr val="000000"/>
                </a:solidFill>
                <a:cs typeface="msgothic" charset="0"/>
              </a:rPr>
              <a:t>©2001 by Radiological Society of North America</a:t>
            </a:r>
          </a:p>
        </p:txBody>
      </p:sp>
      <p:sp>
        <p:nvSpPr>
          <p:cNvPr id="31750" name="Right Arrow 1"/>
          <p:cNvSpPr>
            <a:spLocks noChangeArrowheads="1"/>
          </p:cNvSpPr>
          <p:nvPr/>
        </p:nvSpPr>
        <p:spPr bwMode="auto">
          <a:xfrm>
            <a:off x="3382433" y="4715933"/>
            <a:ext cx="406400" cy="101600"/>
          </a:xfrm>
          <a:prstGeom prst="rightArrow">
            <a:avLst>
              <a:gd name="adj1" fmla="val 50000"/>
              <a:gd name="adj2" fmla="val 50000"/>
            </a:avLst>
          </a:prstGeom>
          <a:solidFill>
            <a:schemeClr val="tx1"/>
          </a:solidFill>
          <a:ln w="12700" algn="ctr">
            <a:solidFill>
              <a:schemeClr val="tx1"/>
            </a:solidFill>
            <a:round/>
            <a:headEnd/>
            <a:tailEnd/>
          </a:ln>
        </p:spPr>
        <p:txBody>
          <a:bodyPr/>
          <a:lstStyle>
            <a:lvl1pPr>
              <a:spcBef>
                <a:spcPct val="20000"/>
              </a:spcBef>
              <a:buClr>
                <a:srgbClr val="CCFF33"/>
              </a:buClr>
              <a:buSzPct val="52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lnSpc>
                <a:spcPct val="110000"/>
              </a:lnSpc>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778">
              <a:latin typeface="Times New Roman" panose="02020603050405020304" pitchFamily="18" charset="0"/>
            </a:endParaRPr>
          </a:p>
        </p:txBody>
      </p:sp>
      <p:sp>
        <p:nvSpPr>
          <p:cNvPr id="31751" name="Right Arrow 9"/>
          <p:cNvSpPr>
            <a:spLocks noChangeArrowheads="1"/>
          </p:cNvSpPr>
          <p:nvPr/>
        </p:nvSpPr>
        <p:spPr bwMode="auto">
          <a:xfrm rot="10800000">
            <a:off x="4665134" y="4741333"/>
            <a:ext cx="406400" cy="101600"/>
          </a:xfrm>
          <a:prstGeom prst="rightArrow">
            <a:avLst>
              <a:gd name="adj1" fmla="val 50000"/>
              <a:gd name="adj2" fmla="val 50000"/>
            </a:avLst>
          </a:prstGeom>
          <a:solidFill>
            <a:schemeClr val="tx1"/>
          </a:solidFill>
          <a:ln w="12700" algn="ctr">
            <a:solidFill>
              <a:schemeClr val="tx1"/>
            </a:solidFill>
            <a:round/>
            <a:headEnd/>
            <a:tailEnd/>
          </a:ln>
        </p:spPr>
        <p:txBody>
          <a:bodyPr/>
          <a:lstStyle>
            <a:lvl1pPr>
              <a:spcBef>
                <a:spcPct val="20000"/>
              </a:spcBef>
              <a:buClr>
                <a:srgbClr val="CCFF33"/>
              </a:buClr>
              <a:buSzPct val="52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lnSpc>
                <a:spcPct val="110000"/>
              </a:lnSpc>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778">
              <a:latin typeface="Times New Roman" panose="02020603050405020304" pitchFamily="18" charset="0"/>
            </a:endParaRPr>
          </a:p>
        </p:txBody>
      </p:sp>
      <p:sp>
        <p:nvSpPr>
          <p:cNvPr id="31752" name="Right Arrow 10"/>
          <p:cNvSpPr>
            <a:spLocks noChangeArrowheads="1"/>
          </p:cNvSpPr>
          <p:nvPr/>
        </p:nvSpPr>
        <p:spPr bwMode="auto">
          <a:xfrm rot="10800000">
            <a:off x="4645378" y="2142067"/>
            <a:ext cx="406400" cy="101600"/>
          </a:xfrm>
          <a:prstGeom prst="rightArrow">
            <a:avLst>
              <a:gd name="adj1" fmla="val 50000"/>
              <a:gd name="adj2" fmla="val 50000"/>
            </a:avLst>
          </a:prstGeom>
          <a:solidFill>
            <a:schemeClr val="tx1"/>
          </a:solidFill>
          <a:ln w="12700" algn="ctr">
            <a:solidFill>
              <a:schemeClr val="tx1"/>
            </a:solidFill>
            <a:round/>
            <a:headEnd/>
            <a:tailEnd/>
          </a:ln>
        </p:spPr>
        <p:txBody>
          <a:bodyPr/>
          <a:lstStyle>
            <a:lvl1pPr>
              <a:spcBef>
                <a:spcPct val="20000"/>
              </a:spcBef>
              <a:buClr>
                <a:srgbClr val="CCFF33"/>
              </a:buClr>
              <a:buSzPct val="52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lnSpc>
                <a:spcPct val="110000"/>
              </a:lnSpc>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778">
              <a:latin typeface="Times New Roman" panose="02020603050405020304" pitchFamily="18" charset="0"/>
            </a:endParaRPr>
          </a:p>
        </p:txBody>
      </p:sp>
    </p:spTree>
    <p:extLst>
      <p:ext uri="{BB962C8B-B14F-4D97-AF65-F5344CB8AC3E}">
        <p14:creationId xmlns:p14="http://schemas.microsoft.com/office/powerpoint/2010/main" val="1381629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2_Office Them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DS">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Zecuity_Branded">
  <a:themeElements>
    <a:clrScheme name="Custom 4">
      <a:dk1>
        <a:srgbClr val="4BA6D2"/>
      </a:dk1>
      <a:lt1>
        <a:srgbClr val="FFFFFF"/>
      </a:lt1>
      <a:dk2>
        <a:srgbClr val="6C605A"/>
      </a:dk2>
      <a:lt2>
        <a:srgbClr val="FFFFFF"/>
      </a:lt2>
      <a:accent1>
        <a:srgbClr val="73B632"/>
      </a:accent1>
      <a:accent2>
        <a:srgbClr val="4BA6D2"/>
      </a:accent2>
      <a:accent3>
        <a:srgbClr val="149DAF"/>
      </a:accent3>
      <a:accent4>
        <a:srgbClr val="E78C23"/>
      </a:accent4>
      <a:accent5>
        <a:srgbClr val="671A69"/>
      </a:accent5>
      <a:accent6>
        <a:srgbClr val="006A2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solidFill>
            <a:schemeClr val="accent4"/>
          </a:solidFill>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11570</TotalTime>
  <Words>2035</Words>
  <Application>Microsoft Office PowerPoint</Application>
  <PresentationFormat>35mm Slides</PresentationFormat>
  <Paragraphs>238</Paragraphs>
  <Slides>53</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53</vt:i4>
      </vt:variant>
    </vt:vector>
  </HeadingPairs>
  <TitlesOfParts>
    <vt:vector size="67" baseType="lpstr">
      <vt:lpstr>ＭＳ Ｐゴシック</vt:lpstr>
      <vt:lpstr>arial</vt:lpstr>
      <vt:lpstr>arial</vt:lpstr>
      <vt:lpstr>Baekmuk Gulim</vt:lpstr>
      <vt:lpstr>Calibri</vt:lpstr>
      <vt:lpstr>Monotype Sorts</vt:lpstr>
      <vt:lpstr>msgothic</vt:lpstr>
      <vt:lpstr>Segoe UI</vt:lpstr>
      <vt:lpstr>Symbol</vt:lpstr>
      <vt:lpstr>Tahoma</vt:lpstr>
      <vt:lpstr>Times New Roman</vt:lpstr>
      <vt:lpstr>2_Office Theme</vt:lpstr>
      <vt:lpstr>SDS</vt:lpstr>
      <vt:lpstr>Zecuity_Branded</vt:lpstr>
      <vt:lpstr>PowerPoint Presentation</vt:lpstr>
      <vt:lpstr>UCNS Review Course: High Yield Images</vt:lpstr>
      <vt:lpstr>Disclosures</vt:lpstr>
      <vt:lpstr>Learning Objectives</vt:lpstr>
      <vt:lpstr>Depressed, Demented Dolores</vt:lpstr>
      <vt:lpstr>Depressed, Demented Dolores</vt:lpstr>
      <vt:lpstr>Is this her MRI?</vt:lpstr>
      <vt:lpstr>Or is this her MRI?</vt:lpstr>
      <vt:lpstr>PowerPoint Presentation</vt:lpstr>
      <vt:lpstr>PowerPoint Presentation</vt:lpstr>
      <vt:lpstr>Weary, One-Eyed Wanda</vt:lpstr>
      <vt:lpstr>Weary, One-Eyed Wanda</vt:lpstr>
      <vt:lpstr>PowerPoint Presentation</vt:lpstr>
      <vt:lpstr>PowerPoint Presentation</vt:lpstr>
      <vt:lpstr>PowerPoint Presentation</vt:lpstr>
      <vt:lpstr>PowerPoint Presentation</vt:lpstr>
      <vt:lpstr>PowerPoint Presentation</vt:lpstr>
      <vt:lpstr>PowerPoint Presentation</vt:lpstr>
      <vt:lpstr>What happened here?</vt:lpstr>
      <vt:lpstr>Prior Images</vt:lpstr>
      <vt:lpstr>Current Images</vt:lpstr>
      <vt:lpstr>PowerPoint Presentation</vt:lpstr>
      <vt:lpstr>PowerPoint Presentation</vt:lpstr>
      <vt:lpstr>PowerPoint Presentation</vt:lpstr>
      <vt:lpstr>PowerPoint Presentation</vt:lpstr>
      <vt:lpstr>PowerPoint Presentation</vt:lpstr>
      <vt:lpstr>Thunderclap Headache</vt:lpstr>
      <vt:lpstr>Thunderclap Headache </vt:lpstr>
      <vt:lpstr>Subarachnoid Hemorrhage</vt:lpstr>
      <vt:lpstr>Imaging Subarachnoid Hemorrhage </vt:lpstr>
      <vt:lpstr>CSF Xanthochromia post-SAH</vt:lpstr>
      <vt:lpstr>Thunderclap Headache </vt:lpstr>
      <vt:lpstr>Thunderclap Headache </vt:lpstr>
      <vt:lpstr>PowerPoint Presentation</vt:lpstr>
      <vt:lpstr>PowerPoint Presentation</vt:lpstr>
      <vt:lpstr>Hemiplegic Migraine Genes</vt:lpstr>
      <vt:lpstr>PowerPoint Presentation</vt:lpstr>
      <vt:lpstr>PowerPoint Presentation</vt:lpstr>
      <vt:lpstr>PowerPoint Presentation</vt:lpstr>
      <vt:lpstr>Reversible Cerebral  Vasoconstriction Syndrome</vt:lpstr>
      <vt:lpstr>Reversible Cerebral  Vasoconstriction Syndrome</vt:lpstr>
      <vt:lpstr>Reversible Cerebral  Vasoconstriction Syndrome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Thomas Jefferson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sds101</dc:creator>
  <cp:lastModifiedBy>temp</cp:lastModifiedBy>
  <cp:revision>95</cp:revision>
  <dcterms:created xsi:type="dcterms:W3CDTF">2015-11-07T23:42:54Z</dcterms:created>
  <dcterms:modified xsi:type="dcterms:W3CDTF">2018-06-12T21:45:12Z</dcterms:modified>
</cp:coreProperties>
</file>