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59" r:id="rId4"/>
    <p:sldId id="272" r:id="rId5"/>
    <p:sldId id="474" r:id="rId6"/>
    <p:sldId id="453" r:id="rId7"/>
    <p:sldId id="271" r:id="rId8"/>
    <p:sldId id="497" r:id="rId9"/>
    <p:sldId id="484" r:id="rId10"/>
    <p:sldId id="507" r:id="rId11"/>
    <p:sldId id="270" r:id="rId12"/>
    <p:sldId id="269" r:id="rId13"/>
    <p:sldId id="444" r:id="rId14"/>
    <p:sldId id="470" r:id="rId15"/>
    <p:sldId id="445" r:id="rId16"/>
    <p:sldId id="447" r:id="rId17"/>
    <p:sldId id="493" r:id="rId18"/>
    <p:sldId id="448" r:id="rId19"/>
    <p:sldId id="449" r:id="rId20"/>
    <p:sldId id="258" r:id="rId21"/>
    <p:sldId id="451" r:id="rId22"/>
    <p:sldId id="509" r:id="rId23"/>
    <p:sldId id="452" r:id="rId24"/>
    <p:sldId id="314" r:id="rId25"/>
    <p:sldId id="313" r:id="rId26"/>
    <p:sldId id="315" r:id="rId27"/>
    <p:sldId id="316" r:id="rId28"/>
    <p:sldId id="290" r:id="rId29"/>
    <p:sldId id="293" r:id="rId30"/>
    <p:sldId id="294" r:id="rId31"/>
    <p:sldId id="295" r:id="rId32"/>
    <p:sldId id="296" r:id="rId33"/>
    <p:sldId id="298" r:id="rId34"/>
    <p:sldId id="299" r:id="rId35"/>
    <p:sldId id="308" r:id="rId36"/>
    <p:sldId id="309" r:id="rId37"/>
    <p:sldId id="310" r:id="rId38"/>
    <p:sldId id="460" r:id="rId39"/>
    <p:sldId id="510" r:id="rId40"/>
    <p:sldId id="446" r:id="rId41"/>
    <p:sldId id="511" r:id="rId42"/>
    <p:sldId id="461" r:id="rId43"/>
    <p:sldId id="500" r:id="rId44"/>
    <p:sldId id="501" r:id="rId45"/>
    <p:sldId id="502" r:id="rId46"/>
    <p:sldId id="503" r:id="rId47"/>
    <p:sldId id="504" r:id="rId48"/>
    <p:sldId id="505" r:id="rId49"/>
    <p:sldId id="498" r:id="rId50"/>
    <p:sldId id="499" r:id="rId51"/>
    <p:sldId id="495" r:id="rId52"/>
    <p:sldId id="496" r:id="rId53"/>
    <p:sldId id="471" r:id="rId54"/>
    <p:sldId id="5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11" userDrawn="1">
          <p15:clr>
            <a:srgbClr val="A4A3A4"/>
          </p15:clr>
        </p15:guide>
        <p15:guide id="3" orient="horz" pos="3552" userDrawn="1">
          <p15:clr>
            <a:srgbClr val="A4A3A4"/>
          </p15:clr>
        </p15:guide>
        <p15:guide id="4" pos="6588" userDrawn="1">
          <p15:clr>
            <a:srgbClr val="A4A3A4"/>
          </p15:clr>
        </p15:guide>
        <p15:guide id="5" pos="74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4BB2AC"/>
    <a:srgbClr val="EDB84D"/>
    <a:srgbClr val="E9F2F1"/>
    <a:srgbClr val="FFFFFF"/>
    <a:srgbClr val="7F7F7F"/>
    <a:srgbClr val="58595B"/>
    <a:srgbClr val="747474"/>
    <a:srgbClr val="1270A9"/>
    <a:srgbClr val="07B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51" autoAdjust="0"/>
  </p:normalViewPr>
  <p:slideViewPr>
    <p:cSldViewPr snapToGrid="0">
      <p:cViewPr varScale="1">
        <p:scale>
          <a:sx n="88" d="100"/>
          <a:sy n="88" d="100"/>
        </p:scale>
        <p:origin x="72" y="372"/>
      </p:cViewPr>
      <p:guideLst>
        <p:guide orient="horz" pos="1026"/>
        <p:guide pos="211"/>
        <p:guide orient="horz" pos="3552"/>
        <p:guide pos="6588"/>
        <p:guide pos="7469"/>
      </p:guideLst>
    </p:cSldViewPr>
  </p:slideViewPr>
  <p:notesTextViewPr>
    <p:cViewPr>
      <p:scale>
        <a:sx n="1" d="1"/>
        <a:sy n="1" d="1"/>
      </p:scale>
      <p:origin x="0" y="0"/>
    </p:cViewPr>
  </p:notesTextViewPr>
  <p:notesViewPr>
    <p:cSldViewPr snapToGrid="0" showGuides="1">
      <p:cViewPr varScale="1">
        <p:scale>
          <a:sx n="81" d="100"/>
          <a:sy n="81"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CBCA40-33EC-4C32-849F-FD9A44EA7AD1}" type="datetimeFigureOut">
              <a:rPr lang="en-GB" smtClean="0"/>
              <a:t>28/06/2018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6F938-5101-4D48-B616-5E6B2789ABA9}" type="slidenum">
              <a:rPr lang="en-GB" smtClean="0"/>
              <a:t>‹#›</a:t>
            </a:fld>
            <a:endParaRPr lang="en-GB"/>
          </a:p>
        </p:txBody>
      </p:sp>
    </p:spTree>
    <p:extLst>
      <p:ext uri="{BB962C8B-B14F-4D97-AF65-F5344CB8AC3E}">
        <p14:creationId xmlns:p14="http://schemas.microsoft.com/office/powerpoint/2010/main" val="402750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85DBA-E1FB-4F4D-BB76-D6EC7F55F8A6}" type="datetimeFigureOut">
              <a:rPr lang="en-GB" smtClean="0"/>
              <a:t>28/06/2018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0D3EB-3236-4511-BF64-DA960EC7CBF0}" type="slidenum">
              <a:rPr lang="en-GB" smtClean="0"/>
              <a:t>‹#›</a:t>
            </a:fld>
            <a:endParaRPr lang="en-GB"/>
          </a:p>
        </p:txBody>
      </p:sp>
    </p:spTree>
    <p:extLst>
      <p:ext uri="{BB962C8B-B14F-4D97-AF65-F5344CB8AC3E}">
        <p14:creationId xmlns:p14="http://schemas.microsoft.com/office/powerpoint/2010/main" val="179003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7865E6-1BA2-4DB1-B4F4-0AF2D7E96516}"/>
              </a:ext>
            </a:extLst>
          </p:cNvPr>
          <p:cNvSpPr>
            <a:spLocks noGrp="1" noRot="1" noChangeAspect="1" noChangeArrowheads="1" noTextEdit="1"/>
          </p:cNvSpPr>
          <p:nvPr>
            <p:ph type="sldImg"/>
          </p:nvPr>
        </p:nvSpPr>
        <p:spPr>
          <a:xfrm>
            <a:off x="381000" y="685800"/>
            <a:ext cx="6096000" cy="3429000"/>
          </a:xfrm>
          <a:ln/>
        </p:spPr>
      </p:sp>
      <p:sp>
        <p:nvSpPr>
          <p:cNvPr id="23555" name="Rectangle 3">
            <a:extLst>
              <a:ext uri="{FF2B5EF4-FFF2-40B4-BE49-F238E27FC236}">
                <a16:creationId xmlns:a16="http://schemas.microsoft.com/office/drawing/2014/main" id="{7FF3443E-CFB0-4462-8E28-4687D1B1ECBC}"/>
              </a:ext>
            </a:extLst>
          </p:cNvPr>
          <p:cNvSpPr>
            <a:spLocks noGrp="1" noChangeArrowheads="1"/>
          </p:cNvSpPr>
          <p:nvPr>
            <p:ph type="body" idx="1"/>
          </p:nvPr>
        </p:nvSpPr>
        <p:spPr>
          <a:xfrm>
            <a:off x="914400" y="44958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defTabSz="914400"/>
            <a:r>
              <a:rPr lang="en-US" altLang="en-US" sz="1000"/>
              <a:t>The cause or type of most headaches can be determined by a careful history and physical examination. The clinical imperative is to recognize the warning signals, which should raise red flags and prompt further diagnostic testing. </a:t>
            </a:r>
          </a:p>
          <a:p>
            <a:pPr defTabSz="914400"/>
            <a:r>
              <a:rPr lang="en-US" altLang="en-US" sz="1000"/>
              <a:t>In the absence of worrisome features in the history or examination, the task is then to diagnose the primary syndrome based upon the clinical features. If there are atypical features or a lack of response to conventional therapy, the diagnosis should be questioned and the possibility of a secondary headache disorder revisited. </a:t>
            </a:r>
          </a:p>
          <a:p>
            <a:pPr defTabSz="914400"/>
            <a:r>
              <a:rPr lang="en-US" altLang="en-US" sz="1000"/>
              <a:t>Since migraine and TTH account for over 90% of the primary headache disorders in clinical practice, this discussion will focus on their clinical features, the warning signals of serious secondary headaches, and the role of diagnostic testing in the evaluation of headache.</a:t>
            </a:r>
          </a:p>
          <a:p>
            <a:pPr defTabSz="914400"/>
            <a:endParaRPr lang="en-US" altLang="en-US" sz="1000"/>
          </a:p>
          <a:p>
            <a:pPr defTabSz="914400"/>
            <a:endParaRPr lang="en-US" altLang="en-US"/>
          </a:p>
        </p:txBody>
      </p:sp>
    </p:spTree>
    <p:extLst>
      <p:ext uri="{BB962C8B-B14F-4D97-AF65-F5344CB8AC3E}">
        <p14:creationId xmlns:p14="http://schemas.microsoft.com/office/powerpoint/2010/main" val="225458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3B4AEB7E-C278-4CF5-B69F-16D78C5C7D44}" type="slidenum">
              <a:rPr lang="en-US" smtClean="0"/>
              <a:pPr eaLnBrk="1" hangingPunct="1"/>
              <a:t>32</a:t>
            </a:fld>
            <a:endParaRPr lang="th-TH"/>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6923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B03D4D85-668A-4135-BF11-4990A4A007CC}" type="slidenum">
              <a:rPr lang="en-US" smtClean="0"/>
              <a:pPr eaLnBrk="1" hangingPunct="1"/>
              <a:t>33</a:t>
            </a:fld>
            <a:endParaRPr lang="th-TH"/>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0734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FD2F20C9-D012-4765-A5ED-3A26110EAF12}" type="slidenum">
              <a:rPr lang="en-US" smtClean="0"/>
              <a:pPr eaLnBrk="1" hangingPunct="1"/>
              <a:t>34</a:t>
            </a:fld>
            <a:endParaRPr lang="th-TH"/>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61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914400" y="1143000"/>
            <a:ext cx="5486400" cy="3086100"/>
          </a:xfrm>
          <a:ln/>
        </p:spPr>
      </p:sp>
      <p:sp>
        <p:nvSpPr>
          <p:cNvPr id="13315" name="Notes Placeholder 2"/>
          <p:cNvSpPr>
            <a:spLocks noGrp="1"/>
          </p:cNvSpPr>
          <p:nvPr>
            <p:ph type="body" idx="1"/>
          </p:nvPr>
        </p:nvSpPr>
        <p:spPr>
          <a:xfrm>
            <a:off x="914400" y="4400550"/>
            <a:ext cx="5486400" cy="3600450"/>
          </a:xfrm>
          <a:noFill/>
        </p:spPr>
        <p:txBody>
          <a:bodyPr/>
          <a:lstStyle/>
          <a:p>
            <a:r>
              <a:rPr lang="en-US" altLang="en-US" dirty="0">
                <a:ea typeface="MS PGothic" pitchFamily="34" charset="-128"/>
              </a:rPr>
              <a:t>Self-explanatory</a:t>
            </a:r>
          </a:p>
          <a:p>
            <a:pPr eaLnBrk="1" hangingPunct="1"/>
            <a:endParaRPr lang="en-US" altLang="en-US" dirty="0">
              <a:ea typeface="MS PGothic" pitchFamily="34" charset="-128"/>
            </a:endParaRPr>
          </a:p>
        </p:txBody>
      </p:sp>
      <p:sp>
        <p:nvSpPr>
          <p:cNvPr id="1331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74E2BA-6DB6-4671-A08C-1112BA9D88E1}" type="slidenum">
              <a:rPr lang="en-US" altLang="en-US" smtClean="0">
                <a:solidFill>
                  <a:prstClr val="black"/>
                </a:solidFill>
              </a:rPr>
              <a:pPr eaLnBrk="1" hangingPunct="1"/>
              <a:t>38</a:t>
            </a:fld>
            <a:endParaRPr lang="en-US" altLang="en-US" dirty="0">
              <a:solidFill>
                <a:prstClr val="black"/>
              </a:solidFill>
            </a:endParaRPr>
          </a:p>
        </p:txBody>
      </p:sp>
    </p:spTree>
    <p:extLst>
      <p:ext uri="{BB962C8B-B14F-4D97-AF65-F5344CB8AC3E}">
        <p14:creationId xmlns:p14="http://schemas.microsoft.com/office/powerpoint/2010/main" val="28107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EB41DDB-75D7-4E0D-B910-67E7475A2967}"/>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A24CC3AA-B4FB-43BD-AD30-03E85422A296}"/>
              </a:ext>
            </a:extLst>
          </p:cNvPr>
          <p:cNvSpPr>
            <a:spLocks noGrp="1" noChangeArrowheads="1"/>
          </p:cNvSpPr>
          <p:nvPr>
            <p:ph type="body" idx="1"/>
          </p:nvPr>
        </p:nvSpPr>
        <p:spPr>
          <a:xfrm>
            <a:off x="914400" y="4343400"/>
            <a:ext cx="5029200" cy="4114800"/>
          </a:xfrm>
          <a:noFill/>
        </p:spPr>
        <p:txBody>
          <a:bodyPr/>
          <a:lstStyle/>
          <a:p>
            <a:pPr defTabSz="914400"/>
            <a:r>
              <a:rPr lang="en-US" altLang="en-US"/>
              <a:t>The diagnosis of headache is based on a thorough history of headache, general medical history, and a detailed physical and neurological examination.</a:t>
            </a:r>
            <a:r>
              <a:rPr lang="en-US" altLang="en-US" baseline="30000"/>
              <a:t>1</a:t>
            </a:r>
            <a:r>
              <a:rPr lang="en-US" altLang="en-US"/>
              <a:t> Some primary headache syndromes such as migraine and cluster headache are usually easily recognizable based on clinical observations and history. In other headaches that do not fit specific patterns, appropriate diagnostic tests should be performed. In addition to ruling out structural or organic conditions that cause headache, these tests serve as a reassurance to an anxious patient who is worried about an impending serious illness as the cause of headache. Fear of a brain tumor, aneurysm, or other structural abnormality is common among the headache population. Patients consult a physician not only for relief of pain but for an explanation of their pain.</a:t>
            </a:r>
            <a:r>
              <a:rPr lang="en-US" altLang="en-US" baseline="30000"/>
              <a:t>2</a:t>
            </a:r>
            <a:r>
              <a:rPr lang="en-US" altLang="en-US"/>
              <a:t> Therefore, reassurance is important in the successful management of patients with chronic recurrent headache, once organic causes have been ruled out.</a:t>
            </a:r>
          </a:p>
          <a:p>
            <a:pPr defTabSz="914400"/>
            <a:endParaRPr lang="en-US" altLang="en-US"/>
          </a:p>
          <a:p>
            <a:pPr defTabSz="914400"/>
            <a:r>
              <a:rPr lang="en-US" altLang="en-US" sz="1000" baseline="30000"/>
              <a:t>1</a:t>
            </a:r>
            <a:r>
              <a:rPr lang="en-US" altLang="en-US" sz="1000"/>
              <a:t>Mathew NT. Diagnostic testing in headache. In: Headache: A Clinician’s Guide to Diagnosis, Pathophysiology, and Treatment Strategies. Rapoport AM, Sheftell FD, eds. PMA Publishing Group, 1993, 43-61.</a:t>
            </a:r>
          </a:p>
          <a:p>
            <a:pPr defTabSz="914400"/>
            <a:r>
              <a:rPr lang="en-US" altLang="en-US" sz="1000" baseline="30000"/>
              <a:t>2</a:t>
            </a:r>
            <a:r>
              <a:rPr lang="en-US" altLang="en-US" sz="1000"/>
              <a:t>Packard RC. What does the headache patient want? Headache 1979;10:370-374.</a:t>
            </a:r>
          </a:p>
        </p:txBody>
      </p:sp>
    </p:spTree>
    <p:extLst>
      <p:ext uri="{BB962C8B-B14F-4D97-AF65-F5344CB8AC3E}">
        <p14:creationId xmlns:p14="http://schemas.microsoft.com/office/powerpoint/2010/main" val="37314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0F851-9C87-4955-8720-406A8B75B8D1}" type="slidenum">
              <a:rPr lang="en-US"/>
              <a:pPr/>
              <a:t>8</a:t>
            </a:fld>
            <a:endParaRPr lang="en-US"/>
          </a:p>
        </p:txBody>
      </p:sp>
      <p:sp>
        <p:nvSpPr>
          <p:cNvPr id="41986" name="Rectangle 2"/>
          <p:cNvSpPr>
            <a:spLocks noGrp="1" noRot="1" noChangeAspect="1" noChangeArrowheads="1" noTextEdit="1"/>
          </p:cNvSpPr>
          <p:nvPr>
            <p:ph type="sldImg"/>
          </p:nvPr>
        </p:nvSpPr>
        <p:spPr>
          <a:xfrm>
            <a:off x="387350" y="696913"/>
            <a:ext cx="6096000" cy="3429000"/>
          </a:xfrm>
          <a:ln/>
        </p:spPr>
      </p:sp>
      <p:sp>
        <p:nvSpPr>
          <p:cNvPr id="41987" name="Rectangle 3"/>
          <p:cNvSpPr>
            <a:spLocks noGrp="1" noChangeArrowheads="1"/>
          </p:cNvSpPr>
          <p:nvPr>
            <p:ph type="body" idx="1"/>
          </p:nvPr>
        </p:nvSpPr>
        <p:spPr>
          <a:xfrm>
            <a:off x="652463" y="4391025"/>
            <a:ext cx="5486400" cy="4113213"/>
          </a:xfrm>
          <a:ln/>
        </p:spPr>
        <p:txBody>
          <a:bodyPr lIns="89807" tIns="44903" rIns="89807" bIns="44903"/>
          <a:lstStyle/>
          <a:p>
            <a:r>
              <a:rPr lang="en-US" sz="1000" b="1"/>
              <a:t>Organic Causes for Headache Missed by CT Scanning</a:t>
            </a:r>
          </a:p>
          <a:p>
            <a:r>
              <a:rPr lang="en-US" sz="1000"/>
              <a:t>Routine CT or MRI scanning are not recommended for routine evaluation of headache.  However, specialized imaging techniques, such as contrast enhancement, can provide critical diagnostic information under appropriate circumstances. In the magnetic resonance venography image presented, a venous sinus thrombosis causes contrast material to illuminate the superior subarachnoid sinus (arrow).  </a:t>
            </a:r>
          </a:p>
          <a:p>
            <a:r>
              <a:rPr lang="en-US" sz="1000"/>
              <a:t>Sinus thrombosis may present clinically as a thunderclap headache (a type of headache that more often is seen with subarachnoid hemorrhage).</a:t>
            </a:r>
          </a:p>
          <a:p>
            <a:pPr>
              <a:spcBef>
                <a:spcPct val="0"/>
              </a:spcBef>
            </a:pPr>
            <a:endParaRPr lang="en-US" sz="1000"/>
          </a:p>
          <a:p>
            <a:pPr eaLnBrk="0" hangingPunct="0">
              <a:spcBef>
                <a:spcPct val="20000"/>
              </a:spcBef>
              <a:spcAft>
                <a:spcPct val="20000"/>
              </a:spcAft>
            </a:pPr>
            <a:r>
              <a:rPr lang="en-US" sz="1000"/>
              <a:t>Bousser MG, Good J, Kittner SJ, Silberstein SD. Headache associated with vascular disorders.</a:t>
            </a:r>
            <a:r>
              <a:rPr lang="en-US" sz="1000" i="1"/>
              <a:t> </a:t>
            </a:r>
            <a:r>
              <a:rPr lang="en-US" sz="1000"/>
              <a:t>In: </a:t>
            </a:r>
            <a:r>
              <a:rPr lang="en-US" sz="1000">
                <a:cs typeface="Times New Roman" pitchFamily="18" charset="0"/>
              </a:rPr>
              <a:t>Silberstein SD, Lipton RB, Dalessio DJ, eds. </a:t>
            </a:r>
            <a:r>
              <a:rPr lang="en-US" sz="1000" i="1">
                <a:cs typeface="Times New Roman" pitchFamily="18" charset="0"/>
              </a:rPr>
              <a:t>Wolff’s Headache and Other Head Pain</a:t>
            </a:r>
            <a:r>
              <a:rPr lang="en-US" sz="1000">
                <a:cs typeface="Times New Roman" pitchFamily="18" charset="0"/>
              </a:rPr>
              <a:t>. 7th ed. New York: Oxford University Press; 2001:349-392.</a:t>
            </a:r>
          </a:p>
          <a:p>
            <a:pPr eaLnBrk="0" hangingPunct="0">
              <a:spcBef>
                <a:spcPct val="20000"/>
              </a:spcBef>
              <a:spcAft>
                <a:spcPct val="20000"/>
              </a:spcAft>
            </a:pPr>
            <a:r>
              <a:rPr lang="en-US" sz="1000"/>
              <a:t>Practice Parameter: the electroencephalogram in the evaluation of headache. </a:t>
            </a:r>
            <a:r>
              <a:rPr lang="en-US" sz="1000" i="1"/>
              <a:t>Neurology</a:t>
            </a:r>
            <a:r>
              <a:rPr lang="en-US" sz="1000"/>
              <a:t>. 1994;45:1411-1413.</a:t>
            </a:r>
          </a:p>
          <a:p>
            <a:pPr>
              <a:spcBef>
                <a:spcPct val="20000"/>
              </a:spcBef>
              <a:spcAft>
                <a:spcPct val="20000"/>
              </a:spcAft>
            </a:pPr>
            <a:r>
              <a:rPr lang="en-US" sz="1000"/>
              <a:t>Silberstein SD. Practice Parameter: evidence-based guidelines for migraine headache (an evidence-based review): report of the Quality Standards Subcommittee of the American Academy of Neurology. </a:t>
            </a:r>
            <a:r>
              <a:rPr lang="en-US" sz="1000" i="1"/>
              <a:t>Neurology</a:t>
            </a:r>
            <a:r>
              <a:rPr lang="en-US" sz="1000"/>
              <a:t>. 2000;55:754-762.</a:t>
            </a:r>
            <a:endParaRPr lang="en-US" sz="1000">
              <a:solidFill>
                <a:srgbClr val="FF3300"/>
              </a:solidFill>
            </a:endParaRPr>
          </a:p>
        </p:txBody>
      </p:sp>
    </p:spTree>
    <p:extLst>
      <p:ext uri="{BB962C8B-B14F-4D97-AF65-F5344CB8AC3E}">
        <p14:creationId xmlns:p14="http://schemas.microsoft.com/office/powerpoint/2010/main" val="278322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 </a:t>
            </a:r>
          </a:p>
          <a:p>
            <a:endParaRPr lang="en-US" dirty="0"/>
          </a:p>
        </p:txBody>
      </p:sp>
      <p:sp>
        <p:nvSpPr>
          <p:cNvPr id="4" name="Slide Number Placeholder 3"/>
          <p:cNvSpPr>
            <a:spLocks noGrp="1"/>
          </p:cNvSpPr>
          <p:nvPr>
            <p:ph type="sldNum" sz="quarter" idx="10"/>
          </p:nvPr>
        </p:nvSpPr>
        <p:spPr/>
        <p:txBody>
          <a:bodyPr/>
          <a:lstStyle/>
          <a:p>
            <a:fld id="{1F92397D-97A3-4733-9EF8-EF98D01A168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01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6AC4D11-F4FC-445D-9C4C-89AC34DDF178}"/>
              </a:ext>
            </a:extLst>
          </p:cNvPr>
          <p:cNvSpPr>
            <a:spLocks noGrp="1" noRot="1" noChangeAspect="1" noChangeArrowheads="1" noTextEdit="1"/>
          </p:cNvSpPr>
          <p:nvPr>
            <p:ph type="sldImg"/>
          </p:nvPr>
        </p:nvSpPr>
        <p:spPr>
          <a:xfrm>
            <a:off x="381000" y="685800"/>
            <a:ext cx="6096000" cy="3429000"/>
          </a:xfrm>
          <a:ln/>
        </p:spPr>
      </p:sp>
      <p:sp>
        <p:nvSpPr>
          <p:cNvPr id="63491" name="Rectangle 3">
            <a:extLst>
              <a:ext uri="{FF2B5EF4-FFF2-40B4-BE49-F238E27FC236}">
                <a16:creationId xmlns:a16="http://schemas.microsoft.com/office/drawing/2014/main" id="{59415C90-90B9-4174-86A1-3FBECA86AD2A}"/>
              </a:ext>
            </a:extLst>
          </p:cNvPr>
          <p:cNvSpPr>
            <a:spLocks noGrp="1" noChangeArrowheads="1"/>
          </p:cNvSpPr>
          <p:nvPr>
            <p:ph type="body" idx="1"/>
          </p:nvPr>
        </p:nvSpPr>
        <p:spPr>
          <a:xfrm>
            <a:off x="685800" y="4343400"/>
            <a:ext cx="5486400" cy="4114800"/>
          </a:xfrm>
          <a:noFill/>
        </p:spPr>
        <p:txBody>
          <a:bodyPr/>
          <a:lstStyle/>
          <a:p>
            <a:pPr defTabSz="914400"/>
            <a:r>
              <a:rPr lang="en-US" altLang="en-US" dirty="0"/>
              <a:t> gadolinium-enhanced MR venography findings in patients with IIH. LAO and RAO segmented maximum intensity projections on (A and B) Patient 77; (C and D) Patient 36; and (E and F) Patient 8. (A) Discontinuities (scored as = 0) are seen (arrows) in the right transverse sinus in (B). Examples of </a:t>
            </a:r>
            <a:r>
              <a:rPr lang="en-US" altLang="en-US" dirty="0" err="1"/>
              <a:t>extralumenal</a:t>
            </a:r>
            <a:r>
              <a:rPr lang="en-US" altLang="en-US" dirty="0"/>
              <a:t> compressive </a:t>
            </a:r>
            <a:r>
              <a:rPr lang="en-US" altLang="en-US" dirty="0" err="1"/>
              <a:t>stenoses</a:t>
            </a:r>
            <a:r>
              <a:rPr lang="en-US" altLang="en-US" dirty="0"/>
              <a:t> are seen (open arrows) in (B–F). Examples of intralumenal obstructions are seen bilaterally (arrowheads) in Patient 69 in (G and H). </a:t>
            </a:r>
          </a:p>
        </p:txBody>
      </p:sp>
    </p:spTree>
    <p:extLst>
      <p:ext uri="{BB962C8B-B14F-4D97-AF65-F5344CB8AC3E}">
        <p14:creationId xmlns:p14="http://schemas.microsoft.com/office/powerpoint/2010/main" val="399046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F9AA9BBF-FAD1-4D7E-B6B0-4EFD3696C618}" type="slidenum">
              <a:rPr lang="en-US" smtClean="0"/>
              <a:pPr eaLnBrk="1" hangingPunct="1"/>
              <a:t>28</a:t>
            </a:fld>
            <a:endParaRPr lang="th-TH"/>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0762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B3921888-8E1C-4F40-9314-E777E7455561}" type="slidenum">
              <a:rPr lang="en-US" smtClean="0"/>
              <a:pPr eaLnBrk="1" hangingPunct="1"/>
              <a:t>29</a:t>
            </a:fld>
            <a:endParaRPr lang="th-TH"/>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6660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1D246936-BB4C-46D7-BDD3-B052369F53A3}" type="slidenum">
              <a:rPr lang="en-US" smtClean="0"/>
              <a:pPr eaLnBrk="1" hangingPunct="1"/>
              <a:t>30</a:t>
            </a:fld>
            <a:endParaRPr lang="th-TH"/>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2064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725365ED-0123-46D8-B01C-6DD8BC10A1A6}" type="slidenum">
              <a:rPr lang="en-US" smtClean="0"/>
              <a:pPr eaLnBrk="1" hangingPunct="1"/>
              <a:t>31</a:t>
            </a:fld>
            <a:endParaRPr lang="th-TH"/>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50052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13"/>
          <p:cNvSpPr/>
          <p:nvPr userDrawn="1"/>
        </p:nvSpPr>
        <p:spPr>
          <a:xfrm>
            <a:off x="-4805" y="2009776"/>
            <a:ext cx="6510379" cy="2470150"/>
          </a:xfrm>
          <a:custGeom>
            <a:avLst/>
            <a:gdLst>
              <a:gd name="connsiteX0" fmla="*/ 0 w 6515100"/>
              <a:gd name="connsiteY0" fmla="*/ 0 h 2466975"/>
              <a:gd name="connsiteX1" fmla="*/ 6515100 w 6515100"/>
              <a:gd name="connsiteY1" fmla="*/ 0 h 2466975"/>
              <a:gd name="connsiteX2" fmla="*/ 5076825 w 6515100"/>
              <a:gd name="connsiteY2" fmla="*/ 2466975 h 2466975"/>
              <a:gd name="connsiteX3" fmla="*/ 28575 w 6515100"/>
              <a:gd name="connsiteY3" fmla="*/ 2466975 h 2466975"/>
              <a:gd name="connsiteX0" fmla="*/ 0 w 6515100"/>
              <a:gd name="connsiteY0" fmla="*/ 0 h 2470150"/>
              <a:gd name="connsiteX1" fmla="*/ 6515100 w 6515100"/>
              <a:gd name="connsiteY1" fmla="*/ 0 h 2470150"/>
              <a:gd name="connsiteX2" fmla="*/ 5054600 w 6515100"/>
              <a:gd name="connsiteY2" fmla="*/ 2470150 h 2470150"/>
              <a:gd name="connsiteX3" fmla="*/ 28575 w 6515100"/>
              <a:gd name="connsiteY3" fmla="*/ 2466975 h 2470150"/>
              <a:gd name="connsiteX0" fmla="*/ 4811 w 6519911"/>
              <a:gd name="connsiteY0" fmla="*/ 0 h 2470150"/>
              <a:gd name="connsiteX1" fmla="*/ 6519911 w 6519911"/>
              <a:gd name="connsiteY1" fmla="*/ 0 h 2470150"/>
              <a:gd name="connsiteX2" fmla="*/ 5059411 w 6519911"/>
              <a:gd name="connsiteY2" fmla="*/ 2470150 h 2470150"/>
              <a:gd name="connsiteX3" fmla="*/ 0 w 6519911"/>
              <a:gd name="connsiteY3" fmla="*/ 2466975 h 2470150"/>
            </a:gdLst>
            <a:ahLst/>
            <a:cxnLst>
              <a:cxn ang="0">
                <a:pos x="connsiteX0" y="connsiteY0"/>
              </a:cxn>
              <a:cxn ang="0">
                <a:pos x="connsiteX1" y="connsiteY1"/>
              </a:cxn>
              <a:cxn ang="0">
                <a:pos x="connsiteX2" y="connsiteY2"/>
              </a:cxn>
              <a:cxn ang="0">
                <a:pos x="connsiteX3" y="connsiteY3"/>
              </a:cxn>
            </a:cxnLst>
            <a:rect l="l" t="t" r="r" b="b"/>
            <a:pathLst>
              <a:path w="6519911" h="2470150">
                <a:moveTo>
                  <a:pt x="4811" y="0"/>
                </a:moveTo>
                <a:lnTo>
                  <a:pt x="6519911" y="0"/>
                </a:lnTo>
                <a:lnTo>
                  <a:pt x="5059411" y="2470150"/>
                </a:lnTo>
                <a:lnTo>
                  <a:pt x="0" y="246697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over-art-p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615" cy="6858000"/>
          </a:xfrm>
          <a:prstGeom prst="rect">
            <a:avLst/>
          </a:prstGeom>
        </p:spPr>
      </p:pic>
    </p:spTree>
    <p:extLst>
      <p:ext uri="{BB962C8B-B14F-4D97-AF65-F5344CB8AC3E}">
        <p14:creationId xmlns:p14="http://schemas.microsoft.com/office/powerpoint/2010/main" val="7336185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ark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796C0-0133-4DD7-89B5-ABF0770FD54C}" type="slidenum">
              <a:rPr lang="en-GB" smtClean="0"/>
              <a:t>‹#›</a:t>
            </a:fld>
            <a:endParaRPr lang="en-GB"/>
          </a:p>
        </p:txBody>
      </p:sp>
      <p:pic>
        <p:nvPicPr>
          <p:cNvPr id="7" name="Picture 6" descr="annual pp temp bottom art 3.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02855"/>
            <a:ext cx="12192000" cy="655145"/>
          </a:xfrm>
          <a:prstGeom prst="rect">
            <a:avLst/>
          </a:prstGeom>
        </p:spPr>
      </p:pic>
    </p:spTree>
    <p:extLst>
      <p:ext uri="{BB962C8B-B14F-4D97-AF65-F5344CB8AC3E}">
        <p14:creationId xmlns:p14="http://schemas.microsoft.com/office/powerpoint/2010/main" val="276144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6803A54-C059-434E-B61E-5CD32FD82FDF}"/>
              </a:ext>
            </a:extLst>
          </p:cNvPr>
          <p:cNvSpPr>
            <a:spLocks noGrp="1" noChangeArrowheads="1"/>
          </p:cNvSpPr>
          <p:nvPr>
            <p:ph type="ctrTitle"/>
          </p:nvPr>
        </p:nvSpPr>
        <p:spPr>
          <a:xfrm>
            <a:off x="914400" y="2286000"/>
            <a:ext cx="103632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a:t>Click to edit Master title style</a:t>
            </a:r>
          </a:p>
        </p:txBody>
      </p:sp>
      <p:sp>
        <p:nvSpPr>
          <p:cNvPr id="102403" name="Rectangle 3">
            <a:extLst>
              <a:ext uri="{FF2B5EF4-FFF2-40B4-BE49-F238E27FC236}">
                <a16:creationId xmlns:a16="http://schemas.microsoft.com/office/drawing/2014/main" id="{E6B04C8E-0991-4D1A-84F7-1A4BEB8398AC}"/>
              </a:ext>
            </a:extLst>
          </p:cNvPr>
          <p:cNvSpPr>
            <a:spLocks noGrp="1" noChangeArrowheads="1"/>
          </p:cNvSpPr>
          <p:nvPr>
            <p:ph type="subTitle" idx="1"/>
          </p:nvPr>
        </p:nvSpPr>
        <p:spPr>
          <a:xfrm>
            <a:off x="1828800" y="3886200"/>
            <a:ext cx="8534400" cy="17526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 typeface="Monotype Sorts"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FC7D588D-4EDB-4307-ACA0-05E5A45E391F}"/>
              </a:ext>
            </a:extLst>
          </p:cNvPr>
          <p:cNvSpPr>
            <a:spLocks noGrp="1" noChangeArrowheads="1"/>
          </p:cNvSpPr>
          <p:nvPr>
            <p:ph type="dt" sz="half" idx="10"/>
          </p:nvPr>
        </p:nvSpPr>
        <p:spPr>
          <a:ln/>
        </p:spPr>
        <p:txBody>
          <a:bodyPr/>
          <a:lstStyle>
            <a:lvl1pPr>
              <a:defRPr/>
            </a:lvl1pPr>
          </a:lstStyle>
          <a:p>
            <a:pPr>
              <a:defRPr/>
            </a:pPr>
            <a:fld id="{A992A802-D1E5-4CFE-86AB-6737DFEDAB8F}" type="datetime1">
              <a:rPr lang="en-US" altLang="en-US"/>
              <a:pPr>
                <a:defRPr/>
              </a:pPr>
              <a:t>6/28/2018</a:t>
            </a:fld>
            <a:endParaRPr lang="en-US" altLang="en-US"/>
          </a:p>
        </p:txBody>
      </p:sp>
      <p:sp>
        <p:nvSpPr>
          <p:cNvPr id="5" name="Rectangle 5">
            <a:extLst>
              <a:ext uri="{FF2B5EF4-FFF2-40B4-BE49-F238E27FC236}">
                <a16:creationId xmlns:a16="http://schemas.microsoft.com/office/drawing/2014/main" id="{09F5C7DF-9F37-45F7-9514-39A91E4352FA}"/>
              </a:ext>
            </a:extLst>
          </p:cNvPr>
          <p:cNvSpPr>
            <a:spLocks noGrp="1" noChangeArrowheads="1"/>
          </p:cNvSpPr>
          <p:nvPr>
            <p:ph type="ftr" sz="quarter" idx="11"/>
          </p:nvPr>
        </p:nvSpPr>
        <p:spPr>
          <a:ln/>
        </p:spPr>
        <p:txBody>
          <a:bodyPr/>
          <a:lstStyle>
            <a:lvl1pPr>
              <a:defRPr/>
            </a:lvl1pPr>
          </a:lstStyle>
          <a:p>
            <a:pPr>
              <a:defRPr/>
            </a:pPr>
            <a:r>
              <a:rPr lang="en-US" altLang="en-US"/>
              <a:t>WBY/Pathophysiology</a:t>
            </a:r>
          </a:p>
        </p:txBody>
      </p:sp>
      <p:sp>
        <p:nvSpPr>
          <p:cNvPr id="6" name="Rectangle 6">
            <a:extLst>
              <a:ext uri="{FF2B5EF4-FFF2-40B4-BE49-F238E27FC236}">
                <a16:creationId xmlns:a16="http://schemas.microsoft.com/office/drawing/2014/main" id="{5CBA978A-C725-49DC-8088-1294A35103FA}"/>
              </a:ext>
            </a:extLst>
          </p:cNvPr>
          <p:cNvSpPr>
            <a:spLocks noGrp="1" noChangeArrowheads="1"/>
          </p:cNvSpPr>
          <p:nvPr>
            <p:ph type="sldNum" sz="quarter" idx="12"/>
          </p:nvPr>
        </p:nvSpPr>
        <p:spPr>
          <a:ln/>
        </p:spPr>
        <p:txBody>
          <a:bodyPr/>
          <a:lstStyle>
            <a:lvl1pPr>
              <a:defRPr/>
            </a:lvl1pPr>
          </a:lstStyle>
          <a:p>
            <a:pPr>
              <a:defRPr/>
            </a:pPr>
            <a:fld id="{4F603811-8CE1-4F52-9809-0B21D82A04BD}" type="slidenum">
              <a:rPr lang="en-US" altLang="en-US"/>
              <a:pPr>
                <a:defRPr/>
              </a:pPr>
              <a:t>‹#›</a:t>
            </a:fld>
            <a:endParaRPr lang="en-US" altLang="en-US"/>
          </a:p>
        </p:txBody>
      </p:sp>
    </p:spTree>
    <p:extLst>
      <p:ext uri="{BB962C8B-B14F-4D97-AF65-F5344CB8AC3E}">
        <p14:creationId xmlns:p14="http://schemas.microsoft.com/office/powerpoint/2010/main" val="374786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FDEA-5699-4C8B-9395-C50D7D570A21}"/>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C10363-97A9-4B42-B2D4-20B3E3E45AD7}"/>
              </a:ext>
            </a:extLst>
          </p:cNvPr>
          <p:cNvSpPr>
            <a:spLocks noGrp="1"/>
          </p:cNvSpPr>
          <p:nvPr>
            <p:ph type="body" sz="half" idx="1"/>
          </p:nvPr>
        </p:nvSpPr>
        <p:spPr>
          <a:xfrm>
            <a:off x="914401" y="1981200"/>
            <a:ext cx="5091289"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3114E-C4CC-49E9-8E53-F24D26B4C67D}"/>
              </a:ext>
            </a:extLst>
          </p:cNvPr>
          <p:cNvSpPr>
            <a:spLocks noGrp="1"/>
          </p:cNvSpPr>
          <p:nvPr>
            <p:ph sz="half" idx="2"/>
          </p:nvPr>
        </p:nvSpPr>
        <p:spPr>
          <a:xfrm>
            <a:off x="6186312" y="1981200"/>
            <a:ext cx="5091289"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1FC807-493C-4AF0-B1FA-6F006714BF65}"/>
              </a:ext>
            </a:extLst>
          </p:cNvPr>
          <p:cNvSpPr>
            <a:spLocks noGrp="1" noChangeArrowheads="1"/>
          </p:cNvSpPr>
          <p:nvPr>
            <p:ph type="dt" sz="half" idx="10"/>
          </p:nvPr>
        </p:nvSpPr>
        <p:spPr>
          <a:ln/>
        </p:spPr>
        <p:txBody>
          <a:bodyPr/>
          <a:lstStyle>
            <a:lvl1pPr>
              <a:defRPr/>
            </a:lvl1pPr>
          </a:lstStyle>
          <a:p>
            <a:pPr>
              <a:defRPr/>
            </a:pPr>
            <a:fld id="{AEBAA21D-A6A1-4DA2-B17E-019E8810C341}" type="datetime1">
              <a:rPr lang="en-US" altLang="en-US"/>
              <a:pPr>
                <a:defRPr/>
              </a:pPr>
              <a:t>6/28/2018</a:t>
            </a:fld>
            <a:endParaRPr lang="en-US" altLang="en-US"/>
          </a:p>
        </p:txBody>
      </p:sp>
      <p:sp>
        <p:nvSpPr>
          <p:cNvPr id="6" name="Rectangle 5">
            <a:extLst>
              <a:ext uri="{FF2B5EF4-FFF2-40B4-BE49-F238E27FC236}">
                <a16:creationId xmlns:a16="http://schemas.microsoft.com/office/drawing/2014/main" id="{063B5F0A-97EE-477E-AAA4-D889E223B4CA}"/>
              </a:ext>
            </a:extLst>
          </p:cNvPr>
          <p:cNvSpPr>
            <a:spLocks noGrp="1" noChangeArrowheads="1"/>
          </p:cNvSpPr>
          <p:nvPr>
            <p:ph type="ftr" sz="quarter" idx="11"/>
          </p:nvPr>
        </p:nvSpPr>
        <p:spPr>
          <a:ln/>
        </p:spPr>
        <p:txBody>
          <a:bodyPr/>
          <a:lstStyle>
            <a:lvl1pPr>
              <a:defRPr/>
            </a:lvl1pPr>
          </a:lstStyle>
          <a:p>
            <a:pPr>
              <a:defRPr/>
            </a:pPr>
            <a:r>
              <a:rPr lang="en-US" altLang="en-US"/>
              <a:t>WBY/Pathophysiology</a:t>
            </a:r>
          </a:p>
        </p:txBody>
      </p:sp>
      <p:sp>
        <p:nvSpPr>
          <p:cNvPr id="7" name="Rectangle 6">
            <a:extLst>
              <a:ext uri="{FF2B5EF4-FFF2-40B4-BE49-F238E27FC236}">
                <a16:creationId xmlns:a16="http://schemas.microsoft.com/office/drawing/2014/main" id="{08DDDE7C-1727-4663-8EC6-C24713E6C009}"/>
              </a:ext>
            </a:extLst>
          </p:cNvPr>
          <p:cNvSpPr>
            <a:spLocks noGrp="1" noChangeArrowheads="1"/>
          </p:cNvSpPr>
          <p:nvPr>
            <p:ph type="sldNum" sz="quarter" idx="12"/>
          </p:nvPr>
        </p:nvSpPr>
        <p:spPr>
          <a:ln/>
        </p:spPr>
        <p:txBody>
          <a:bodyPr/>
          <a:lstStyle>
            <a:lvl1pPr>
              <a:defRPr/>
            </a:lvl1pPr>
          </a:lstStyle>
          <a:p>
            <a:pPr>
              <a:defRPr/>
            </a:pPr>
            <a:fld id="{8CC295FE-B832-4262-8E2B-1697642E30B1}" type="slidenum">
              <a:rPr lang="en-US" altLang="en-US"/>
              <a:pPr>
                <a:defRPr/>
              </a:pPr>
              <a:t>‹#›</a:t>
            </a:fld>
            <a:endParaRPr lang="en-US" altLang="en-US"/>
          </a:p>
        </p:txBody>
      </p:sp>
    </p:spTree>
    <p:extLst>
      <p:ext uri="{BB962C8B-B14F-4D97-AF65-F5344CB8AC3E}">
        <p14:creationId xmlns:p14="http://schemas.microsoft.com/office/powerpoint/2010/main" val="145557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83927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266066"/>
          </a:solidFill>
        </p:spPr>
        <p:txBody>
          <a:bodyPr>
            <a:noAutofit/>
          </a:bodyPr>
          <a:lstStyle>
            <a:lvl1pPr>
              <a:defRPr sz="4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265793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19899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3882-8B7E-49E7-9726-30B771431F10}"/>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CE774C-5B6C-4B8F-B72B-D8BE23BB6C0B}"/>
              </a:ext>
            </a:extLst>
          </p:cNvPr>
          <p:cNvSpPr>
            <a:spLocks noGrp="1"/>
          </p:cNvSpPr>
          <p:nvPr>
            <p:ph type="body" sz="half" idx="1"/>
          </p:nvPr>
        </p:nvSpPr>
        <p:spPr>
          <a:xfrm>
            <a:off x="914401" y="1981200"/>
            <a:ext cx="5091289"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1A25BB-4E65-4DB8-AB99-7CB440EDA8DE}"/>
              </a:ext>
            </a:extLst>
          </p:cNvPr>
          <p:cNvSpPr>
            <a:spLocks noGrp="1"/>
          </p:cNvSpPr>
          <p:nvPr>
            <p:ph sz="quarter" idx="2"/>
          </p:nvPr>
        </p:nvSpPr>
        <p:spPr>
          <a:xfrm>
            <a:off x="6186312" y="19812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38A4F7-8B4A-4152-980C-35CE070E0719}"/>
              </a:ext>
            </a:extLst>
          </p:cNvPr>
          <p:cNvSpPr>
            <a:spLocks noGrp="1"/>
          </p:cNvSpPr>
          <p:nvPr>
            <p:ph sz="quarter" idx="3"/>
          </p:nvPr>
        </p:nvSpPr>
        <p:spPr>
          <a:xfrm>
            <a:off x="6186312" y="41148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9133CDB-E0BA-430F-AA3F-4AC7BF863240}"/>
              </a:ext>
            </a:extLst>
          </p:cNvPr>
          <p:cNvSpPr>
            <a:spLocks noGrp="1" noChangeArrowheads="1"/>
          </p:cNvSpPr>
          <p:nvPr>
            <p:ph type="dt" sz="half" idx="10"/>
          </p:nvPr>
        </p:nvSpPr>
        <p:spPr>
          <a:ln/>
        </p:spPr>
        <p:txBody>
          <a:bodyPr/>
          <a:lstStyle>
            <a:lvl1pPr>
              <a:defRPr/>
            </a:lvl1pPr>
          </a:lstStyle>
          <a:p>
            <a:pPr>
              <a:defRPr/>
            </a:pPr>
            <a:fld id="{6B1D14B6-A8BA-4015-92D6-BEC86FB56DE5}" type="datetime1">
              <a:rPr lang="en-US" altLang="en-US"/>
              <a:pPr>
                <a:defRPr/>
              </a:pPr>
              <a:t>6/28/2018</a:t>
            </a:fld>
            <a:endParaRPr lang="en-US" altLang="en-US"/>
          </a:p>
        </p:txBody>
      </p:sp>
      <p:sp>
        <p:nvSpPr>
          <p:cNvPr id="7" name="Rectangle 5">
            <a:extLst>
              <a:ext uri="{FF2B5EF4-FFF2-40B4-BE49-F238E27FC236}">
                <a16:creationId xmlns:a16="http://schemas.microsoft.com/office/drawing/2014/main" id="{70A7D558-5B20-4155-B6F1-914DAF0078EA}"/>
              </a:ext>
            </a:extLst>
          </p:cNvPr>
          <p:cNvSpPr>
            <a:spLocks noGrp="1" noChangeArrowheads="1"/>
          </p:cNvSpPr>
          <p:nvPr>
            <p:ph type="ftr" sz="quarter" idx="11"/>
          </p:nvPr>
        </p:nvSpPr>
        <p:spPr>
          <a:ln/>
        </p:spPr>
        <p:txBody>
          <a:bodyPr/>
          <a:lstStyle>
            <a:lvl1pPr>
              <a:defRPr/>
            </a:lvl1pPr>
          </a:lstStyle>
          <a:p>
            <a:pPr>
              <a:defRPr/>
            </a:pPr>
            <a:r>
              <a:rPr lang="en-US" altLang="en-US"/>
              <a:t>WBY/Pathophysiology</a:t>
            </a:r>
          </a:p>
        </p:txBody>
      </p:sp>
      <p:sp>
        <p:nvSpPr>
          <p:cNvPr id="8" name="Rectangle 6">
            <a:extLst>
              <a:ext uri="{FF2B5EF4-FFF2-40B4-BE49-F238E27FC236}">
                <a16:creationId xmlns:a16="http://schemas.microsoft.com/office/drawing/2014/main" id="{B25EC5B3-7BAE-4642-B9F0-C57B6E431041}"/>
              </a:ext>
            </a:extLst>
          </p:cNvPr>
          <p:cNvSpPr>
            <a:spLocks noGrp="1" noChangeArrowheads="1"/>
          </p:cNvSpPr>
          <p:nvPr>
            <p:ph type="sldNum" sz="quarter" idx="12"/>
          </p:nvPr>
        </p:nvSpPr>
        <p:spPr>
          <a:ln/>
        </p:spPr>
        <p:txBody>
          <a:bodyPr/>
          <a:lstStyle>
            <a:lvl1pPr>
              <a:defRPr/>
            </a:lvl1pPr>
          </a:lstStyle>
          <a:p>
            <a:pPr>
              <a:defRPr/>
            </a:pPr>
            <a:fld id="{5A46CDAC-8A2C-467C-903C-5C0168D30F94}" type="slidenum">
              <a:rPr lang="en-US" altLang="en-US"/>
              <a:pPr>
                <a:defRPr/>
              </a:pPr>
              <a:t>‹#›</a:t>
            </a:fld>
            <a:endParaRPr lang="en-US" altLang="en-US"/>
          </a:p>
        </p:txBody>
      </p:sp>
    </p:spTree>
    <p:extLst>
      <p:ext uri="{BB962C8B-B14F-4D97-AF65-F5344CB8AC3E}">
        <p14:creationId xmlns:p14="http://schemas.microsoft.com/office/powerpoint/2010/main" val="109462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82C7-47F7-4B5D-864A-540E35F5C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62633-6D70-4933-B495-03FAE5F869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A93780-C556-48DB-8FF1-A29BEEFD1F06}"/>
              </a:ext>
            </a:extLst>
          </p:cNvPr>
          <p:cNvSpPr>
            <a:spLocks noGrp="1" noChangeArrowheads="1"/>
          </p:cNvSpPr>
          <p:nvPr>
            <p:ph type="dt" sz="half" idx="10"/>
          </p:nvPr>
        </p:nvSpPr>
        <p:spPr>
          <a:ln/>
        </p:spPr>
        <p:txBody>
          <a:bodyPr/>
          <a:lstStyle>
            <a:lvl1pPr>
              <a:defRPr/>
            </a:lvl1pPr>
          </a:lstStyle>
          <a:p>
            <a:pPr>
              <a:defRPr/>
            </a:pPr>
            <a:fld id="{C9A98A57-8B68-4478-8DC3-13E0DC62F533}" type="datetime1">
              <a:rPr lang="en-US" altLang="en-US"/>
              <a:pPr>
                <a:defRPr/>
              </a:pPr>
              <a:t>6/28/2018</a:t>
            </a:fld>
            <a:endParaRPr lang="en-US" altLang="en-US"/>
          </a:p>
        </p:txBody>
      </p:sp>
      <p:sp>
        <p:nvSpPr>
          <p:cNvPr id="5" name="Rectangle 5">
            <a:extLst>
              <a:ext uri="{FF2B5EF4-FFF2-40B4-BE49-F238E27FC236}">
                <a16:creationId xmlns:a16="http://schemas.microsoft.com/office/drawing/2014/main" id="{C02A13B7-AC60-4321-83BD-7D71320E9CB5}"/>
              </a:ext>
            </a:extLst>
          </p:cNvPr>
          <p:cNvSpPr>
            <a:spLocks noGrp="1" noChangeArrowheads="1"/>
          </p:cNvSpPr>
          <p:nvPr>
            <p:ph type="ftr" sz="quarter" idx="11"/>
          </p:nvPr>
        </p:nvSpPr>
        <p:spPr>
          <a:ln/>
        </p:spPr>
        <p:txBody>
          <a:bodyPr/>
          <a:lstStyle>
            <a:lvl1pPr>
              <a:defRPr/>
            </a:lvl1pPr>
          </a:lstStyle>
          <a:p>
            <a:pPr>
              <a:defRPr/>
            </a:pPr>
            <a:r>
              <a:rPr lang="en-US" altLang="en-US"/>
              <a:t>WBY/Pathophysiology</a:t>
            </a:r>
          </a:p>
        </p:txBody>
      </p:sp>
      <p:sp>
        <p:nvSpPr>
          <p:cNvPr id="6" name="Rectangle 6">
            <a:extLst>
              <a:ext uri="{FF2B5EF4-FFF2-40B4-BE49-F238E27FC236}">
                <a16:creationId xmlns:a16="http://schemas.microsoft.com/office/drawing/2014/main" id="{17E3F00E-CD41-4263-A8F5-8FEE762E70B8}"/>
              </a:ext>
            </a:extLst>
          </p:cNvPr>
          <p:cNvSpPr>
            <a:spLocks noGrp="1" noChangeArrowheads="1"/>
          </p:cNvSpPr>
          <p:nvPr>
            <p:ph type="sldNum" sz="quarter" idx="12"/>
          </p:nvPr>
        </p:nvSpPr>
        <p:spPr>
          <a:ln/>
        </p:spPr>
        <p:txBody>
          <a:bodyPr/>
          <a:lstStyle>
            <a:lvl1pPr>
              <a:defRPr/>
            </a:lvl1pPr>
          </a:lstStyle>
          <a:p>
            <a:pPr>
              <a:defRPr/>
            </a:pPr>
            <a:fld id="{4136A394-DBF9-407F-9B70-445C3A0BE855}" type="slidenum">
              <a:rPr lang="en-US" altLang="en-US"/>
              <a:pPr>
                <a:defRPr/>
              </a:pPr>
              <a:t>‹#›</a:t>
            </a:fld>
            <a:endParaRPr lang="en-US" altLang="en-US"/>
          </a:p>
        </p:txBody>
      </p:sp>
    </p:spTree>
    <p:extLst>
      <p:ext uri="{BB962C8B-B14F-4D97-AF65-F5344CB8AC3E}">
        <p14:creationId xmlns:p14="http://schemas.microsoft.com/office/powerpoint/2010/main" val="208278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EBCD-82D7-4357-8980-DBFED725CA60}"/>
              </a:ext>
            </a:extLst>
          </p:cNvPr>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3B870A-AFC0-408D-8247-3AA19589C48E}"/>
              </a:ext>
            </a:extLst>
          </p:cNvPr>
          <p:cNvSpPr>
            <a:spLocks noGrp="1"/>
          </p:cNvSpPr>
          <p:nvPr>
            <p:ph sz="quarter" idx="1"/>
          </p:nvPr>
        </p:nvSpPr>
        <p:spPr>
          <a:xfrm>
            <a:off x="914401" y="19812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117F06-B23F-4787-9FF1-A16D6428F1C0}"/>
              </a:ext>
            </a:extLst>
          </p:cNvPr>
          <p:cNvSpPr>
            <a:spLocks noGrp="1"/>
          </p:cNvSpPr>
          <p:nvPr>
            <p:ph sz="quarter" idx="2"/>
          </p:nvPr>
        </p:nvSpPr>
        <p:spPr>
          <a:xfrm>
            <a:off x="6186312" y="19812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E5AD988-B10C-49F5-9FAC-79A4CDE54898}"/>
              </a:ext>
            </a:extLst>
          </p:cNvPr>
          <p:cNvSpPr>
            <a:spLocks noGrp="1"/>
          </p:cNvSpPr>
          <p:nvPr>
            <p:ph sz="quarter" idx="3"/>
          </p:nvPr>
        </p:nvSpPr>
        <p:spPr>
          <a:xfrm>
            <a:off x="914401" y="41148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C46171-3A50-4E28-A740-E5B9A665E453}"/>
              </a:ext>
            </a:extLst>
          </p:cNvPr>
          <p:cNvSpPr>
            <a:spLocks noGrp="1"/>
          </p:cNvSpPr>
          <p:nvPr>
            <p:ph sz="quarter" idx="4"/>
          </p:nvPr>
        </p:nvSpPr>
        <p:spPr>
          <a:xfrm>
            <a:off x="6186312" y="4114800"/>
            <a:ext cx="5091289"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2AE9DC-108A-4784-BD89-647E55AEAA4F}"/>
              </a:ext>
            </a:extLst>
          </p:cNvPr>
          <p:cNvSpPr>
            <a:spLocks noGrp="1" noChangeArrowheads="1"/>
          </p:cNvSpPr>
          <p:nvPr>
            <p:ph type="dt" sz="half" idx="10"/>
          </p:nvPr>
        </p:nvSpPr>
        <p:spPr>
          <a:ln/>
        </p:spPr>
        <p:txBody>
          <a:bodyPr/>
          <a:lstStyle>
            <a:lvl1pPr>
              <a:defRPr/>
            </a:lvl1pPr>
          </a:lstStyle>
          <a:p>
            <a:pPr>
              <a:defRPr/>
            </a:pPr>
            <a:fld id="{CC97332E-E6E1-4B7F-B655-0470EE193D0F}" type="datetime1">
              <a:rPr lang="en-US" altLang="en-US"/>
              <a:pPr>
                <a:defRPr/>
              </a:pPr>
              <a:t>6/28/2018</a:t>
            </a:fld>
            <a:endParaRPr lang="en-US" altLang="en-US"/>
          </a:p>
        </p:txBody>
      </p:sp>
      <p:sp>
        <p:nvSpPr>
          <p:cNvPr id="8" name="Rectangle 5">
            <a:extLst>
              <a:ext uri="{FF2B5EF4-FFF2-40B4-BE49-F238E27FC236}">
                <a16:creationId xmlns:a16="http://schemas.microsoft.com/office/drawing/2014/main" id="{EE457B39-4809-40DD-94BC-8B4968F997C6}"/>
              </a:ext>
            </a:extLst>
          </p:cNvPr>
          <p:cNvSpPr>
            <a:spLocks noGrp="1" noChangeArrowheads="1"/>
          </p:cNvSpPr>
          <p:nvPr>
            <p:ph type="ftr" sz="quarter" idx="11"/>
          </p:nvPr>
        </p:nvSpPr>
        <p:spPr>
          <a:ln/>
        </p:spPr>
        <p:txBody>
          <a:bodyPr/>
          <a:lstStyle>
            <a:lvl1pPr>
              <a:defRPr/>
            </a:lvl1pPr>
          </a:lstStyle>
          <a:p>
            <a:pPr>
              <a:defRPr/>
            </a:pPr>
            <a:r>
              <a:rPr lang="en-US" altLang="en-US"/>
              <a:t>WBY/Pathophysiology</a:t>
            </a:r>
          </a:p>
        </p:txBody>
      </p:sp>
      <p:sp>
        <p:nvSpPr>
          <p:cNvPr id="9" name="Rectangle 6">
            <a:extLst>
              <a:ext uri="{FF2B5EF4-FFF2-40B4-BE49-F238E27FC236}">
                <a16:creationId xmlns:a16="http://schemas.microsoft.com/office/drawing/2014/main" id="{DDE2CADA-021A-4752-878D-178A7C95A6FF}"/>
              </a:ext>
            </a:extLst>
          </p:cNvPr>
          <p:cNvSpPr>
            <a:spLocks noGrp="1" noChangeArrowheads="1"/>
          </p:cNvSpPr>
          <p:nvPr>
            <p:ph type="sldNum" sz="quarter" idx="12"/>
          </p:nvPr>
        </p:nvSpPr>
        <p:spPr>
          <a:ln/>
        </p:spPr>
        <p:txBody>
          <a:bodyPr/>
          <a:lstStyle>
            <a:lvl1pPr>
              <a:defRPr/>
            </a:lvl1pPr>
          </a:lstStyle>
          <a:p>
            <a:pPr>
              <a:defRPr/>
            </a:pPr>
            <a:fld id="{8BC8E508-4C2F-4B64-AC73-4A67B6E04912}" type="slidenum">
              <a:rPr lang="en-US" altLang="en-US"/>
              <a:pPr>
                <a:defRPr/>
              </a:pPr>
              <a:t>‹#›</a:t>
            </a:fld>
            <a:endParaRPr lang="en-US" altLang="en-US"/>
          </a:p>
        </p:txBody>
      </p:sp>
    </p:spTree>
    <p:extLst>
      <p:ext uri="{BB962C8B-B14F-4D97-AF65-F5344CB8AC3E}">
        <p14:creationId xmlns:p14="http://schemas.microsoft.com/office/powerpoint/2010/main" val="78844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DC2DE-8A45-47EE-9287-F8AF50B573D2}" type="datetimeFigureOut">
              <a:rPr lang="en-US" smtClean="0"/>
              <a:pPr/>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2DE07-9D6E-4DC2-AAF5-8DD9BDAEEA4F}" type="slidenum">
              <a:rPr lang="en-US" smtClean="0"/>
              <a:pPr/>
              <a:t>‹#›</a:t>
            </a:fld>
            <a:endParaRPr lang="en-US"/>
          </a:p>
        </p:txBody>
      </p:sp>
    </p:spTree>
    <p:extLst>
      <p:ext uri="{BB962C8B-B14F-4D97-AF65-F5344CB8AC3E}">
        <p14:creationId xmlns:p14="http://schemas.microsoft.com/office/powerpoint/2010/main" val="65137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cover art intro new.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41079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6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2" hasCustomPrompt="1"/>
          </p:nvPr>
        </p:nvSpPr>
        <p:spPr>
          <a:xfrm>
            <a:off x="387984" y="5889312"/>
            <a:ext cx="577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
        <p:nvSpPr>
          <p:cNvPr id="5" name="Content Placeholder 4"/>
          <p:cNvSpPr>
            <a:spLocks noGrp="1"/>
          </p:cNvSpPr>
          <p:nvPr>
            <p:ph sz="quarter" idx="11"/>
          </p:nvPr>
        </p:nvSpPr>
        <p:spPr>
          <a:xfrm>
            <a:off x="238125" y="1404000"/>
            <a:ext cx="11620800" cy="45015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3" hasCustomPrompt="1"/>
          </p:nvPr>
        </p:nvSpPr>
        <p:spPr>
          <a:xfrm>
            <a:off x="6214175" y="5893757"/>
            <a:ext cx="5770800" cy="363600"/>
          </a:xfrm>
        </p:spPr>
        <p:txBody>
          <a:bodyPr anchor="b" anchorCtr="0">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Footer</a:t>
            </a:r>
          </a:p>
        </p:txBody>
      </p:sp>
      <p:sp>
        <p:nvSpPr>
          <p:cNvPr id="11" name="Slide Number Placeholder 5"/>
          <p:cNvSpPr>
            <a:spLocks noGrp="1"/>
          </p:cNvSpPr>
          <p:nvPr>
            <p:ph type="sldNum" sz="quarter" idx="4"/>
          </p:nvPr>
        </p:nvSpPr>
        <p:spPr>
          <a:xfrm>
            <a:off x="11750400" y="129600"/>
            <a:ext cx="399600" cy="363600"/>
          </a:xfrm>
          <a:prstGeom prst="rect">
            <a:avLst/>
          </a:prstGeom>
        </p:spPr>
        <p:txBody>
          <a:bodyPr vert="horz" lIns="91440" tIns="45720" rIns="91440" bIns="45720" rtlCol="0" anchor="ctr"/>
          <a:lstStyle>
            <a:lvl1pPr algn="ctr">
              <a:defRPr sz="1200">
                <a:solidFill>
                  <a:schemeClr val="bg1"/>
                </a:solidFill>
              </a:defRPr>
            </a:lvl1pPr>
          </a:lstStyle>
          <a:p>
            <a:fld id="{EC6796C0-0133-4DD7-89B5-ABF0770FD54C}" type="slidenum">
              <a:rPr lang="en-GB" smtClean="0"/>
              <a:pPr/>
              <a:t>‹#›</a:t>
            </a:fld>
            <a:endParaRPr lang="en-GB"/>
          </a:p>
        </p:txBody>
      </p:sp>
    </p:spTree>
    <p:extLst>
      <p:ext uri="{BB962C8B-B14F-4D97-AF65-F5344CB8AC3E}">
        <p14:creationId xmlns:p14="http://schemas.microsoft.com/office/powerpoint/2010/main" val="42453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bg2">
            <a:alpha val="4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404937"/>
            <a:ext cx="11618912" cy="3959543"/>
          </a:xfrm>
        </p:spPr>
        <p:txBody>
          <a:bodyPr/>
          <a:lstStyle>
            <a:lvl1pPr>
              <a:defRPr>
                <a:solidFill>
                  <a:schemeClr val="accent2"/>
                </a:solidFill>
              </a:defRPr>
            </a:lvl1pPr>
            <a:lvl2pPr>
              <a:defRPr>
                <a:solidFill>
                  <a:schemeClr val="accent6"/>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238125" y="111124"/>
            <a:ext cx="11239466" cy="1157289"/>
          </a:xfrm>
        </p:spPr>
        <p:txBody>
          <a:bodyPr>
            <a:normAutofit/>
          </a:bodyPr>
          <a:lstStyle>
            <a:lvl1pPr>
              <a:defRPr sz="2800">
                <a:solidFill>
                  <a:schemeClr val="accent2"/>
                </a:solidFill>
              </a:defRPr>
            </a:lvl1pPr>
          </a:lstStyle>
          <a:p>
            <a:r>
              <a:rPr lang="en-US" dirty="0"/>
              <a:t>Click to edit Master title style</a:t>
            </a:r>
            <a:endParaRPr lang="en-GB" dirty="0"/>
          </a:p>
        </p:txBody>
      </p:sp>
      <p:cxnSp>
        <p:nvCxnSpPr>
          <p:cNvPr id="9" name="Straight Connector 8"/>
          <p:cNvCxnSpPr/>
          <p:nvPr userDrawn="1"/>
        </p:nvCxnSpPr>
        <p:spPr>
          <a:xfrm>
            <a:off x="334963" y="1268413"/>
            <a:ext cx="11781669" cy="79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749087" y="130966"/>
            <a:ext cx="397668" cy="365125"/>
          </a:xfrm>
        </p:spPr>
        <p:txBody>
          <a:bodyPr/>
          <a:lstStyle>
            <a:lvl1pPr>
              <a:defRPr b="0">
                <a:solidFill>
                  <a:schemeClr val="bg1"/>
                </a:solidFill>
              </a:defRPr>
            </a:lvl1pPr>
          </a:lstStyle>
          <a:p>
            <a:fld id="{EC6796C0-0133-4DD7-89B5-ABF0770FD54C}" type="slidenum">
              <a:rPr lang="en-GB" smtClean="0"/>
              <a:pPr/>
              <a:t>‹#›</a:t>
            </a:fld>
            <a:endParaRPr lang="en-GB" dirty="0"/>
          </a:p>
        </p:txBody>
      </p:sp>
      <p:sp>
        <p:nvSpPr>
          <p:cNvPr id="8" name="Text Placeholder 6"/>
          <p:cNvSpPr>
            <a:spLocks noGrp="1"/>
          </p:cNvSpPr>
          <p:nvPr>
            <p:ph type="body" sz="quarter" idx="13" hasCustomPrompt="1"/>
          </p:nvPr>
        </p:nvSpPr>
        <p:spPr>
          <a:xfrm>
            <a:off x="387984" y="5889312"/>
            <a:ext cx="5770800" cy="363600"/>
          </a:xfrm>
        </p:spPr>
        <p:txBody>
          <a:bodyPr anchor="b" anchorCtr="0">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
        <p:nvSpPr>
          <p:cNvPr id="10" name="Text Placeholder 8"/>
          <p:cNvSpPr>
            <a:spLocks noGrp="1"/>
          </p:cNvSpPr>
          <p:nvPr>
            <p:ph type="body" sz="quarter" idx="14" hasCustomPrompt="1"/>
          </p:nvPr>
        </p:nvSpPr>
        <p:spPr>
          <a:xfrm>
            <a:off x="6214175" y="5893757"/>
            <a:ext cx="5770800" cy="363600"/>
          </a:xfrm>
        </p:spPr>
        <p:txBody>
          <a:bodyPr anchor="b" anchorCtr="0">
            <a:noAutofit/>
          </a:bodyPr>
          <a:lstStyle>
            <a:lvl1pPr marL="0" indent="0" algn="r">
              <a:buNone/>
              <a:defRPr sz="1000">
                <a:solidFill>
                  <a:schemeClr val="bg1"/>
                </a:solidFill>
              </a:defRPr>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Footer</a:t>
            </a:r>
          </a:p>
        </p:txBody>
      </p:sp>
    </p:spTree>
    <p:extLst>
      <p:ext uri="{BB962C8B-B14F-4D97-AF65-F5344CB8AC3E}">
        <p14:creationId xmlns:p14="http://schemas.microsoft.com/office/powerpoint/2010/main" val="21836022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userDrawn="1">
          <p15:clr>
            <a:srgbClr val="FBAE40"/>
          </p15:clr>
        </p15:guide>
        <p15:guide id="2" pos="211" userDrawn="1">
          <p15:clr>
            <a:srgbClr val="FBAE40"/>
          </p15:clr>
        </p15:guide>
        <p15:guide id="3" pos="74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37600" y="1404000"/>
            <a:ext cx="5770800" cy="4468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83763" y="1404000"/>
            <a:ext cx="5770800" cy="4468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C6796C0-0133-4DD7-89B5-ABF0770FD54C}" type="slidenum">
              <a:rPr lang="en-GB" smtClean="0"/>
              <a:t>‹#›</a:t>
            </a:fld>
            <a:endParaRPr lang="en-GB"/>
          </a:p>
        </p:txBody>
      </p:sp>
      <p:sp>
        <p:nvSpPr>
          <p:cNvPr id="17" name="Text Placeholder 6"/>
          <p:cNvSpPr>
            <a:spLocks noGrp="1"/>
          </p:cNvSpPr>
          <p:nvPr>
            <p:ph type="body" sz="quarter" idx="13" hasCustomPrompt="1"/>
          </p:nvPr>
        </p:nvSpPr>
        <p:spPr>
          <a:xfrm>
            <a:off x="387984" y="5889312"/>
            <a:ext cx="577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
        <p:nvSpPr>
          <p:cNvPr id="18" name="Text Placeholder 8"/>
          <p:cNvSpPr>
            <a:spLocks noGrp="1"/>
          </p:cNvSpPr>
          <p:nvPr>
            <p:ph type="body" sz="quarter" idx="14" hasCustomPrompt="1"/>
          </p:nvPr>
        </p:nvSpPr>
        <p:spPr>
          <a:xfrm>
            <a:off x="6214175" y="5893757"/>
            <a:ext cx="5770800" cy="363600"/>
          </a:xfrm>
        </p:spPr>
        <p:txBody>
          <a:bodyPr anchor="b" anchorCtr="0">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Footer</a:t>
            </a:r>
          </a:p>
        </p:txBody>
      </p:sp>
    </p:spTree>
    <p:extLst>
      <p:ext uri="{BB962C8B-B14F-4D97-AF65-F5344CB8AC3E}">
        <p14:creationId xmlns:p14="http://schemas.microsoft.com/office/powerpoint/2010/main" val="297705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37600" y="1404000"/>
            <a:ext cx="5770800" cy="4498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83763" y="1404000"/>
            <a:ext cx="5770800" cy="4498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C6796C0-0133-4DD7-89B5-ABF0770FD54C}" type="slidenum">
              <a:rPr lang="en-GB" smtClean="0"/>
              <a:t>‹#›</a:t>
            </a:fld>
            <a:endParaRPr lang="en-GB"/>
          </a:p>
        </p:txBody>
      </p:sp>
    </p:spTree>
    <p:extLst>
      <p:ext uri="{BB962C8B-B14F-4D97-AF65-F5344CB8AC3E}">
        <p14:creationId xmlns:p14="http://schemas.microsoft.com/office/powerpoint/2010/main" val="212884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Only">
    <p:bg>
      <p:bgRef idx="1001">
        <a:schemeClr val="bg1"/>
      </p:bgRef>
    </p:bg>
    <p:spTree>
      <p:nvGrpSpPr>
        <p:cNvPr id="1" name=""/>
        <p:cNvGrpSpPr/>
        <p:nvPr/>
      </p:nvGrpSpPr>
      <p:grpSpPr>
        <a:xfrm>
          <a:off x="0" y="0"/>
          <a:ext cx="0" cy="0"/>
          <a:chOff x="0" y="0"/>
          <a:chExt cx="0" cy="0"/>
        </a:xfrm>
      </p:grpSpPr>
      <p:sp>
        <p:nvSpPr>
          <p:cNvPr id="16" name="Text Placeholder 6"/>
          <p:cNvSpPr>
            <a:spLocks noGrp="1"/>
          </p:cNvSpPr>
          <p:nvPr>
            <p:ph type="body" sz="quarter" idx="13" hasCustomPrompt="1"/>
          </p:nvPr>
        </p:nvSpPr>
        <p:spPr>
          <a:xfrm>
            <a:off x="387984" y="5889312"/>
            <a:ext cx="577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
        <p:nvSpPr>
          <p:cNvPr id="17" name="Text Placeholder 8"/>
          <p:cNvSpPr>
            <a:spLocks noGrp="1"/>
          </p:cNvSpPr>
          <p:nvPr>
            <p:ph type="body" sz="quarter" idx="14" hasCustomPrompt="1"/>
          </p:nvPr>
        </p:nvSpPr>
        <p:spPr>
          <a:xfrm>
            <a:off x="6214175" y="5893757"/>
            <a:ext cx="5770800" cy="363600"/>
          </a:xfrm>
        </p:spPr>
        <p:txBody>
          <a:bodyPr anchor="b" anchorCtr="0">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Footer</a:t>
            </a:r>
          </a:p>
        </p:txBody>
      </p:sp>
      <p:sp>
        <p:nvSpPr>
          <p:cNvPr id="2" name="Title 1"/>
          <p:cNvSpPr>
            <a:spLocks noGrp="1"/>
          </p:cNvSpPr>
          <p:nvPr>
            <p:ph type="title"/>
          </p:nvPr>
        </p:nvSpPr>
        <p:spPr/>
        <p:txBody>
          <a:bodyPr/>
          <a:lstStyle/>
          <a:p>
            <a:r>
              <a:rPr lang="en-US" dirty="0"/>
              <a:t>Click to edit Master title</a:t>
            </a:r>
            <a:endParaRPr lang="en-GB" dirty="0"/>
          </a:p>
        </p:txBody>
      </p:sp>
      <p:sp>
        <p:nvSpPr>
          <p:cNvPr id="5" name="Slide Number Placeholder 4"/>
          <p:cNvSpPr>
            <a:spLocks noGrp="1"/>
          </p:cNvSpPr>
          <p:nvPr>
            <p:ph type="sldNum" sz="quarter" idx="12"/>
          </p:nvPr>
        </p:nvSpPr>
        <p:spPr/>
        <p:txBody>
          <a:bodyPr/>
          <a:lstStyle/>
          <a:p>
            <a:fld id="{EC6796C0-0133-4DD7-89B5-ABF0770FD54C}" type="slidenum">
              <a:rPr lang="en-GB" smtClean="0"/>
              <a:t>‹#›</a:t>
            </a:fld>
            <a:endParaRPr lang="en-GB"/>
          </a:p>
        </p:txBody>
      </p:sp>
    </p:spTree>
    <p:extLst>
      <p:ext uri="{BB962C8B-B14F-4D97-AF65-F5344CB8AC3E}">
        <p14:creationId xmlns:p14="http://schemas.microsoft.com/office/powerpoint/2010/main" val="360098638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Dark Title Only">
    <p:bg>
      <p:bgPr>
        <a:solidFill>
          <a:schemeClr val="bg2">
            <a:alpha val="4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EC6796C0-0133-4DD7-89B5-ABF0770FD54C}" type="slidenum">
              <a:rPr lang="en-GB" smtClean="0"/>
              <a:t>‹#›</a:t>
            </a:fld>
            <a:endParaRPr lang="en-GB"/>
          </a:p>
        </p:txBody>
      </p:sp>
    </p:spTree>
    <p:extLst>
      <p:ext uri="{BB962C8B-B14F-4D97-AF65-F5344CB8AC3E}">
        <p14:creationId xmlns:p14="http://schemas.microsoft.com/office/powerpoint/2010/main" val="204851720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Blank">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387984" y="5889312"/>
            <a:ext cx="577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
        <p:nvSpPr>
          <p:cNvPr id="11" name="Text Placeholder 8"/>
          <p:cNvSpPr>
            <a:spLocks noGrp="1"/>
          </p:cNvSpPr>
          <p:nvPr>
            <p:ph type="body" sz="quarter" idx="14" hasCustomPrompt="1"/>
          </p:nvPr>
        </p:nvSpPr>
        <p:spPr>
          <a:xfrm>
            <a:off x="6214175" y="5893757"/>
            <a:ext cx="5770800" cy="363600"/>
          </a:xfrm>
        </p:spPr>
        <p:txBody>
          <a:bodyPr anchor="b" anchorCtr="0">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Footer</a:t>
            </a:r>
          </a:p>
        </p:txBody>
      </p:sp>
      <p:sp>
        <p:nvSpPr>
          <p:cNvPr id="4" name="Slide Number Placeholder 3"/>
          <p:cNvSpPr>
            <a:spLocks noGrp="1"/>
          </p:cNvSpPr>
          <p:nvPr>
            <p:ph type="sldNum" sz="quarter" idx="12"/>
          </p:nvPr>
        </p:nvSpPr>
        <p:spPr/>
        <p:txBody>
          <a:bodyPr/>
          <a:lstStyle/>
          <a:p>
            <a:fld id="{EC6796C0-0133-4DD7-89B5-ABF0770FD54C}" type="slidenum">
              <a:rPr lang="en-GB" smtClean="0"/>
              <a:t>‹#›</a:t>
            </a:fld>
            <a:endParaRPr lang="en-GB"/>
          </a:p>
        </p:txBody>
      </p:sp>
      <p:pic>
        <p:nvPicPr>
          <p:cNvPr id="2" name="Picture 1" descr="annual pp temp bottom art 3.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02855"/>
            <a:ext cx="12192000" cy="655145"/>
          </a:xfrm>
          <a:prstGeom prst="rect">
            <a:avLst/>
          </a:prstGeom>
        </p:spPr>
      </p:pic>
    </p:spTree>
    <p:extLst>
      <p:ext uri="{BB962C8B-B14F-4D97-AF65-F5344CB8AC3E}">
        <p14:creationId xmlns:p14="http://schemas.microsoft.com/office/powerpoint/2010/main" val="86886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1783346" y="88478"/>
            <a:ext cx="341220" cy="11931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237600" y="111600"/>
            <a:ext cx="11275270" cy="11592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7600" y="1404000"/>
            <a:ext cx="11275270" cy="4586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3" name="Straight Connector 22"/>
          <p:cNvCxnSpPr/>
          <p:nvPr userDrawn="1"/>
        </p:nvCxnSpPr>
        <p:spPr>
          <a:xfrm>
            <a:off x="334963" y="1268413"/>
            <a:ext cx="11775255" cy="79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682966" y="129600"/>
            <a:ext cx="399600" cy="363600"/>
          </a:xfrm>
          <a:prstGeom prst="rect">
            <a:avLst/>
          </a:prstGeom>
        </p:spPr>
        <p:txBody>
          <a:bodyPr vert="horz" lIns="91440" tIns="45720" rIns="91440" bIns="45720" rtlCol="0" anchor="ctr"/>
          <a:lstStyle>
            <a:lvl1pPr algn="ctr">
              <a:defRPr sz="1200">
                <a:solidFill>
                  <a:schemeClr val="bg1"/>
                </a:solidFill>
              </a:defRPr>
            </a:lvl1pPr>
          </a:lstStyle>
          <a:p>
            <a:fld id="{EC6796C0-0133-4DD7-89B5-ABF0770FD54C}" type="slidenum">
              <a:rPr lang="en-GB" smtClean="0"/>
              <a:pPr/>
              <a:t>‹#›</a:t>
            </a:fld>
            <a:endParaRPr lang="en-GB" dirty="0"/>
          </a:p>
        </p:txBody>
      </p:sp>
      <p:pic>
        <p:nvPicPr>
          <p:cNvPr id="10" name="Picture 9" descr="annual pp temp bottom art 3.pdf"/>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6202855"/>
            <a:ext cx="12192000" cy="655145"/>
          </a:xfrm>
          <a:prstGeom prst="rect">
            <a:avLst/>
          </a:prstGeom>
        </p:spPr>
      </p:pic>
    </p:spTree>
    <p:extLst>
      <p:ext uri="{BB962C8B-B14F-4D97-AF65-F5344CB8AC3E}">
        <p14:creationId xmlns:p14="http://schemas.microsoft.com/office/powerpoint/2010/main" val="107872591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6" r:id="rId4"/>
    <p:sldLayoutId id="2147483652" r:id="rId5"/>
    <p:sldLayoutId id="2147483658" r:id="rId6"/>
    <p:sldLayoutId id="2147483654" r:id="rId7"/>
    <p:sldLayoutId id="2147483660" r:id="rId8"/>
    <p:sldLayoutId id="2147483655"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hdr="0" dt="0"/>
  <p:txStyles>
    <p:title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0.jp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 Id="rId6" Type="http://schemas.openxmlformats.org/officeDocument/2006/relationships/image" Target="../media/image60.jpeg"/><Relationship Id="rId5" Type="http://schemas.openxmlformats.org/officeDocument/2006/relationships/image" Target="../media/image59.jp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edioimages.com/stock-photography/royalty-free-images/Sports-stock-photography-cd-612-612001.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4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910D6-2128-437D-803B-097F7CE68EB1}"/>
              </a:ext>
            </a:extLst>
          </p:cNvPr>
          <p:cNvSpPr>
            <a:spLocks noGrp="1"/>
          </p:cNvSpPr>
          <p:nvPr>
            <p:ph type="sldNum" sz="quarter" idx="12"/>
          </p:nvPr>
        </p:nvSpPr>
        <p:spPr/>
        <p:txBody>
          <a:bodyPr/>
          <a:lstStyle/>
          <a:p>
            <a:fld id="{EC6796C0-0133-4DD7-89B5-ABF0770FD54C}" type="slidenum">
              <a:rPr lang="en-GB" smtClean="0"/>
              <a:pPr/>
              <a:t>10</a:t>
            </a:fld>
            <a:endParaRPr lang="en-GB" dirty="0"/>
          </a:p>
        </p:txBody>
      </p:sp>
      <p:sp>
        <p:nvSpPr>
          <p:cNvPr id="5" name="Text Placeholder 4">
            <a:extLst>
              <a:ext uri="{FF2B5EF4-FFF2-40B4-BE49-F238E27FC236}">
                <a16:creationId xmlns:a16="http://schemas.microsoft.com/office/drawing/2014/main" id="{9C178421-0475-42BB-8FD4-BD8729854CD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FD449327-9FFB-4596-A992-68454E59B2EF}"/>
              </a:ext>
            </a:extLst>
          </p:cNvPr>
          <p:cNvSpPr>
            <a:spLocks noGrp="1"/>
          </p:cNvSpPr>
          <p:nvPr>
            <p:ph type="body" sz="quarter" idx="14"/>
          </p:nvPr>
        </p:nvSpPr>
        <p:spPr/>
        <p:txBody>
          <a:bodyPr/>
          <a:lstStyle/>
          <a:p>
            <a:endParaRPr lang="en-US"/>
          </a:p>
        </p:txBody>
      </p:sp>
      <p:pic>
        <p:nvPicPr>
          <p:cNvPr id="8" name="Content Placeholder 7">
            <a:extLst>
              <a:ext uri="{FF2B5EF4-FFF2-40B4-BE49-F238E27FC236}">
                <a16:creationId xmlns:a16="http://schemas.microsoft.com/office/drawing/2014/main" id="{7187DD52-D285-4027-8108-0CBD7FB0DA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1753" y="1436916"/>
            <a:ext cx="7739625" cy="4687944"/>
          </a:xfrm>
          <a:prstGeom prst="rect">
            <a:avLst/>
          </a:prstGeom>
        </p:spPr>
      </p:pic>
      <p:sp>
        <p:nvSpPr>
          <p:cNvPr id="9" name="TextBox 8">
            <a:extLst>
              <a:ext uri="{FF2B5EF4-FFF2-40B4-BE49-F238E27FC236}">
                <a16:creationId xmlns:a16="http://schemas.microsoft.com/office/drawing/2014/main" id="{114DC808-53C6-408E-B492-4058D86D4A67}"/>
              </a:ext>
            </a:extLst>
          </p:cNvPr>
          <p:cNvSpPr txBox="1"/>
          <p:nvPr/>
        </p:nvSpPr>
        <p:spPr>
          <a:xfrm>
            <a:off x="1507672" y="496091"/>
            <a:ext cx="7494814" cy="523220"/>
          </a:xfrm>
          <a:prstGeom prst="rect">
            <a:avLst/>
          </a:prstGeom>
          <a:noFill/>
        </p:spPr>
        <p:txBody>
          <a:bodyPr wrap="square" rtlCol="0">
            <a:spAutoFit/>
          </a:bodyPr>
          <a:lstStyle/>
          <a:p>
            <a:pPr algn="ctr"/>
            <a:r>
              <a:rPr lang="en-US" sz="2800" b="1" dirty="0">
                <a:solidFill>
                  <a:schemeClr val="bg1"/>
                </a:solidFill>
              </a:rPr>
              <a:t>What to discuss…</a:t>
            </a:r>
            <a:endParaRPr lang="en-US" sz="2800" b="1" kern="1200" dirty="0">
              <a:solidFill>
                <a:schemeClr val="bg1"/>
              </a:solidFill>
            </a:endParaRPr>
          </a:p>
        </p:txBody>
      </p:sp>
    </p:spTree>
    <p:extLst>
      <p:ext uri="{BB962C8B-B14F-4D97-AF65-F5344CB8AC3E}">
        <p14:creationId xmlns:p14="http://schemas.microsoft.com/office/powerpoint/2010/main" val="120578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Too Many Headaches to Cover!!!</a:t>
            </a:r>
          </a:p>
        </p:txBody>
      </p:sp>
      <p:sp>
        <p:nvSpPr>
          <p:cNvPr id="6" name="Text Placeholder 5"/>
          <p:cNvSpPr>
            <a:spLocks noGrp="1"/>
          </p:cNvSpPr>
          <p:nvPr>
            <p:ph type="body" sz="quarter" idx="12"/>
          </p:nvPr>
        </p:nvSpPr>
        <p:spPr/>
        <p:txBody>
          <a:bodyPr/>
          <a:lstStyle/>
          <a:p>
            <a:r>
              <a:rPr lang="en-GB" dirty="0"/>
              <a:t>Reference Arial 10pt left aligned</a:t>
            </a:r>
          </a:p>
        </p:txBody>
      </p:sp>
      <p:sp>
        <p:nvSpPr>
          <p:cNvPr id="7" name="Text Placeholder 6"/>
          <p:cNvSpPr>
            <a:spLocks noGrp="1"/>
          </p:cNvSpPr>
          <p:nvPr>
            <p:ph type="body" sz="quarter" idx="13"/>
          </p:nvPr>
        </p:nvSpPr>
        <p:spPr/>
        <p:txBody>
          <a:bodyPr/>
          <a:lstStyle/>
          <a:p>
            <a:r>
              <a:rPr lang="en-GB" dirty="0"/>
              <a:t>Footer Arial 10pt right aligned</a:t>
            </a:r>
          </a:p>
        </p:txBody>
      </p:sp>
      <p:sp>
        <p:nvSpPr>
          <p:cNvPr id="8" name="Slide Number Placeholder 7"/>
          <p:cNvSpPr>
            <a:spLocks noGrp="1"/>
          </p:cNvSpPr>
          <p:nvPr>
            <p:ph type="sldNum" sz="quarter" idx="4"/>
          </p:nvPr>
        </p:nvSpPr>
        <p:spPr>
          <a:xfrm>
            <a:off x="11750400" y="129600"/>
            <a:ext cx="399600" cy="363600"/>
          </a:xfrm>
        </p:spPr>
        <p:txBody>
          <a:bodyPr/>
          <a:lstStyle/>
          <a:p>
            <a:fld id="{EC6796C0-0133-4DD7-89B5-ABF0770FD54C}" type="slidenum">
              <a:rPr lang="en-GB" smtClean="0"/>
              <a:pPr/>
              <a:t>11</a:t>
            </a:fld>
            <a:endParaRPr lang="en-GB" dirty="0"/>
          </a:p>
        </p:txBody>
      </p:sp>
      <p:sp>
        <p:nvSpPr>
          <p:cNvPr id="2" name="Content Placeholder 1">
            <a:extLst>
              <a:ext uri="{FF2B5EF4-FFF2-40B4-BE49-F238E27FC236}">
                <a16:creationId xmlns:a16="http://schemas.microsoft.com/office/drawing/2014/main" id="{706DE1AB-3B62-43ED-B00E-AF70532CD8E4}"/>
              </a:ext>
            </a:extLst>
          </p:cNvPr>
          <p:cNvSpPr>
            <a:spLocks noGrp="1"/>
          </p:cNvSpPr>
          <p:nvPr>
            <p:ph sz="quarter" idx="11"/>
          </p:nvPr>
        </p:nvSpPr>
        <p:spPr/>
        <p:txBody>
          <a:bodyPr/>
          <a:lstStyle/>
          <a:p>
            <a:pPr marL="0" indent="0">
              <a:buNone/>
            </a:pPr>
            <a:r>
              <a:rPr lang="en-US" dirty="0"/>
              <a:t>Will focus on selected disorders:</a:t>
            </a:r>
          </a:p>
          <a:p>
            <a:pPr marL="0" indent="0">
              <a:buNone/>
            </a:pPr>
            <a:endParaRPr lang="en-US" dirty="0"/>
          </a:p>
          <a:p>
            <a:pPr marL="457200" indent="-457200">
              <a:buAutoNum type="arabicPeriod"/>
            </a:pPr>
            <a:r>
              <a:rPr lang="en-US" dirty="0"/>
              <a:t>Headaches secondary to Vascular Disorders</a:t>
            </a:r>
          </a:p>
          <a:p>
            <a:pPr marL="457200" indent="-457200">
              <a:buAutoNum type="arabicPeriod"/>
            </a:pPr>
            <a:endParaRPr lang="en-US" dirty="0"/>
          </a:p>
          <a:p>
            <a:pPr marL="457200" indent="-457200">
              <a:buAutoNum type="arabicPeriod"/>
            </a:pPr>
            <a:r>
              <a:rPr lang="en-US" dirty="0"/>
              <a:t>Headaches associated with Spinal Fluid Disorders</a:t>
            </a:r>
          </a:p>
          <a:p>
            <a:pPr marL="457200" indent="-457200">
              <a:buAutoNum type="arabicPeriod"/>
            </a:pPr>
            <a:endParaRPr lang="en-US" dirty="0"/>
          </a:p>
          <a:p>
            <a:pPr marL="457200" indent="-457200">
              <a:buAutoNum type="arabicPeriod"/>
            </a:pPr>
            <a:r>
              <a:rPr lang="en-US" dirty="0"/>
              <a:t>Headaches associated with CNS Infections</a:t>
            </a:r>
          </a:p>
          <a:p>
            <a:pPr marL="457200" indent="-457200">
              <a:buAutoNum type="arabicPeriod"/>
            </a:pPr>
            <a:endParaRPr lang="en-US" dirty="0"/>
          </a:p>
          <a:p>
            <a:pPr marL="457200" indent="-457200">
              <a:buAutoNum type="arabicPeriod"/>
            </a:pPr>
            <a:r>
              <a:rPr lang="en-US" dirty="0"/>
              <a:t>Potpourri</a:t>
            </a:r>
          </a:p>
        </p:txBody>
      </p:sp>
    </p:spTree>
    <p:extLst>
      <p:ext uri="{BB962C8B-B14F-4D97-AF65-F5344CB8AC3E}">
        <p14:creationId xmlns:p14="http://schemas.microsoft.com/office/powerpoint/2010/main" val="400893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tx1"/>
                </a:solidFill>
              </a:rPr>
              <a:t>Vascular Headaches…</a:t>
            </a:r>
          </a:p>
        </p:txBody>
      </p:sp>
      <p:sp>
        <p:nvSpPr>
          <p:cNvPr id="8" name="Slide Number Placeholder 7"/>
          <p:cNvSpPr>
            <a:spLocks noGrp="1"/>
          </p:cNvSpPr>
          <p:nvPr>
            <p:ph type="sldNum" sz="quarter" idx="4"/>
          </p:nvPr>
        </p:nvSpPr>
        <p:spPr>
          <a:xfrm>
            <a:off x="11750400" y="129600"/>
            <a:ext cx="399600" cy="363600"/>
          </a:xfrm>
        </p:spPr>
        <p:txBody>
          <a:bodyPr/>
          <a:lstStyle/>
          <a:p>
            <a:fld id="{EC6796C0-0133-4DD7-89B5-ABF0770FD54C}" type="slidenum">
              <a:rPr lang="en-GB" smtClean="0"/>
              <a:pPr/>
              <a:t>12</a:t>
            </a:fld>
            <a:endParaRPr lang="en-GB" dirty="0"/>
          </a:p>
        </p:txBody>
      </p:sp>
      <p:pic>
        <p:nvPicPr>
          <p:cNvPr id="10" name="Content Placeholder 9">
            <a:extLst>
              <a:ext uri="{FF2B5EF4-FFF2-40B4-BE49-F238E27FC236}">
                <a16:creationId xmlns:a16="http://schemas.microsoft.com/office/drawing/2014/main" id="{BE16C174-3D38-4C35-8144-847745ED3CF2}"/>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712856" y="1370818"/>
            <a:ext cx="6324758" cy="4700294"/>
          </a:xfrm>
        </p:spPr>
      </p:pic>
    </p:spTree>
    <p:extLst>
      <p:ext uri="{BB962C8B-B14F-4D97-AF65-F5344CB8AC3E}">
        <p14:creationId xmlns:p14="http://schemas.microsoft.com/office/powerpoint/2010/main" val="29940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0F8D44BE-3AF0-45FB-AC39-29F9F9FD0268}"/>
              </a:ext>
            </a:extLst>
          </p:cNvPr>
          <p:cNvSpPr>
            <a:spLocks noGrp="1" noChangeArrowheads="1"/>
          </p:cNvSpPr>
          <p:nvPr>
            <p:ph type="title"/>
          </p:nvPr>
        </p:nvSpPr>
        <p:spPr>
          <a:xfrm>
            <a:off x="381000" y="190500"/>
            <a:ext cx="10896600" cy="1034143"/>
          </a:xfrm>
        </p:spPr>
        <p:txBody>
          <a:bodyPr>
            <a:normAutofit/>
          </a:bodyPr>
          <a:lstStyle/>
          <a:p>
            <a:pPr algn="ctr">
              <a:defRPr/>
            </a:pPr>
            <a:r>
              <a:rPr lang="en-US" altLang="en-US" b="1" dirty="0">
                <a:solidFill>
                  <a:schemeClr val="tx1"/>
                </a:solidFill>
              </a:rPr>
              <a:t>Secondary Headache:  </a:t>
            </a:r>
            <a:r>
              <a:rPr lang="en-US" altLang="en-US" b="1" dirty="0" err="1">
                <a:solidFill>
                  <a:schemeClr val="tx1"/>
                </a:solidFill>
              </a:rPr>
              <a:t>Subarhachnoid</a:t>
            </a:r>
            <a:r>
              <a:rPr lang="en-US" altLang="en-US" b="1" dirty="0">
                <a:solidFill>
                  <a:schemeClr val="tx1"/>
                </a:solidFill>
              </a:rPr>
              <a:t> Hemorrhage</a:t>
            </a:r>
          </a:p>
        </p:txBody>
      </p:sp>
      <p:sp>
        <p:nvSpPr>
          <p:cNvPr id="363524" name="Rectangle 4">
            <a:extLst>
              <a:ext uri="{FF2B5EF4-FFF2-40B4-BE49-F238E27FC236}">
                <a16:creationId xmlns:a16="http://schemas.microsoft.com/office/drawing/2014/main" id="{98551AFA-37D2-487C-965E-EC93EB4131E8}"/>
              </a:ext>
            </a:extLst>
          </p:cNvPr>
          <p:cNvSpPr>
            <a:spLocks noGrp="1" noChangeArrowheads="1"/>
          </p:cNvSpPr>
          <p:nvPr>
            <p:ph type="body" sz="half" idx="1"/>
          </p:nvPr>
        </p:nvSpPr>
        <p:spPr>
          <a:xfrm>
            <a:off x="1724026" y="1981200"/>
            <a:ext cx="4448175" cy="4114800"/>
          </a:xfrm>
        </p:spPr>
        <p:txBody>
          <a:bodyPr/>
          <a:lstStyle/>
          <a:p>
            <a:pPr>
              <a:defRPr/>
            </a:pPr>
            <a:r>
              <a:rPr lang="en-US" altLang="en-US" sz="2800"/>
              <a:t>First or worst Headache</a:t>
            </a:r>
          </a:p>
          <a:p>
            <a:pPr>
              <a:defRPr/>
            </a:pPr>
            <a:r>
              <a:rPr lang="en-US" altLang="en-US" sz="2800"/>
              <a:t>Often missed</a:t>
            </a:r>
          </a:p>
          <a:p>
            <a:pPr>
              <a:defRPr/>
            </a:pPr>
            <a:r>
              <a:rPr lang="en-US" altLang="en-US" sz="2800"/>
              <a:t>Maximum headache in &lt;60sec </a:t>
            </a:r>
          </a:p>
          <a:p>
            <a:pPr>
              <a:defRPr/>
            </a:pPr>
            <a:r>
              <a:rPr lang="en-US" altLang="en-US" sz="2800"/>
              <a:t>LOC, focal findings, seizures, cardiac death</a:t>
            </a:r>
          </a:p>
          <a:p>
            <a:pPr>
              <a:defRPr/>
            </a:pPr>
            <a:r>
              <a:rPr lang="en-US" altLang="en-US" sz="2800"/>
              <a:t>Early CT +in &gt; 90%, LP + early in 100%</a:t>
            </a:r>
          </a:p>
        </p:txBody>
      </p:sp>
      <p:pic>
        <p:nvPicPr>
          <p:cNvPr id="54276" name="Picture 6" descr="subarrhachnoidhem">
            <a:extLst>
              <a:ext uri="{FF2B5EF4-FFF2-40B4-BE49-F238E27FC236}">
                <a16:creationId xmlns:a16="http://schemas.microsoft.com/office/drawing/2014/main" id="{F2D659C8-4006-4401-8BA6-09D60F79C7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38988" y="2057400"/>
            <a:ext cx="2952750" cy="3937000"/>
          </a:xfrm>
        </p:spPr>
      </p:pic>
    </p:spTree>
    <p:extLst>
      <p:ext uri="{BB962C8B-B14F-4D97-AF65-F5344CB8AC3E}">
        <p14:creationId xmlns:p14="http://schemas.microsoft.com/office/powerpoint/2010/main" val="346159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spc="-40" dirty="0"/>
              <a:t>Subarachnoid Hemorrhage: Beware of Blood in the </a:t>
            </a:r>
            <a:r>
              <a:rPr lang="en-US" sz="2800" b="1" spc="-40" dirty="0">
                <a:solidFill>
                  <a:schemeClr val="accent6"/>
                </a:solidFill>
              </a:rPr>
              <a:t>PITS</a:t>
            </a:r>
          </a:p>
        </p:txBody>
      </p:sp>
      <p:sp>
        <p:nvSpPr>
          <p:cNvPr id="3" name="Rectangle 3"/>
          <p:cNvSpPr txBox="1">
            <a:spLocks noChangeArrowheads="1"/>
          </p:cNvSpPr>
          <p:nvPr/>
        </p:nvSpPr>
        <p:spPr>
          <a:xfrm>
            <a:off x="9051883" y="1270800"/>
            <a:ext cx="3140118" cy="5004814"/>
          </a:xfrm>
          <a:prstGeom prst="rect">
            <a:avLst/>
          </a:prstGeom>
          <a:gradFill>
            <a:gsLst>
              <a:gs pos="10000">
                <a:schemeClr val="accent3"/>
              </a:gs>
              <a:gs pos="100000">
                <a:schemeClr val="tx2"/>
              </a:gs>
            </a:gsLst>
            <a:lin ang="5400000" scaled="1"/>
          </a:gradFill>
        </p:spPr>
        <p:txBody>
          <a:bodyPr anchor="ctr"/>
          <a:lstStyle>
            <a:lvl1pPr marL="228600" indent="-228600" algn="l" rtl="0" eaLnBrk="0" fontAlgn="base" hangingPunct="0">
              <a:spcBef>
                <a:spcPct val="0"/>
              </a:spcBef>
              <a:spcAft>
                <a:spcPts val="900"/>
              </a:spcAft>
              <a:buClr>
                <a:schemeClr val="tx2"/>
              </a:buClr>
              <a:buFont typeface="Arial" pitchFamily="34" charset="0"/>
              <a:buChar char="•"/>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900"/>
              </a:spcAft>
              <a:buClr>
                <a:schemeClr val="tx2"/>
              </a:buClr>
              <a:buFont typeface="Courier New" pitchFamily="49" charset="0"/>
              <a:buChar char="–"/>
              <a:defRPr sz="24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0"/>
              </a:spcBef>
              <a:spcAft>
                <a:spcPts val="900"/>
              </a:spcAft>
              <a:buClr>
                <a:schemeClr val="tx2"/>
              </a:buClr>
              <a:buSzPct val="90000"/>
              <a:buFont typeface="Courier New" pitchFamily="49" charset="0"/>
              <a:buChar char="o"/>
              <a:defRPr sz="20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Arial" charset="0"/>
                <a:cs typeface="Arial"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spcAft>
                <a:spcPct val="20000"/>
              </a:spcAft>
              <a:buClr>
                <a:srgbClr val="1F497D"/>
              </a:buClr>
              <a:buFont typeface="Wingdings" pitchFamily="2" charset="2"/>
              <a:buNone/>
            </a:pPr>
            <a:r>
              <a:rPr lang="en-US" altLang="en-US" sz="3600" b="1" dirty="0">
                <a:solidFill>
                  <a:srgbClr val="F79646"/>
                </a:solidFill>
              </a:rPr>
              <a:t> P</a:t>
            </a:r>
            <a:r>
              <a:rPr lang="en-US" altLang="en-US" sz="2400" dirty="0">
                <a:solidFill>
                  <a:prstClr val="white"/>
                </a:solidFill>
              </a:rPr>
              <a:t>arenchymal</a:t>
            </a:r>
          </a:p>
          <a:p>
            <a:pPr eaLnBrk="1" hangingPunct="1">
              <a:lnSpc>
                <a:spcPct val="120000"/>
              </a:lnSpc>
              <a:spcAft>
                <a:spcPct val="20000"/>
              </a:spcAft>
              <a:buClr>
                <a:srgbClr val="1F497D"/>
              </a:buClr>
              <a:buFont typeface="Wingdings" pitchFamily="2" charset="2"/>
              <a:buNone/>
            </a:pPr>
            <a:endParaRPr lang="en-US" altLang="en-US" sz="2400" dirty="0">
              <a:solidFill>
                <a:prstClr val="white"/>
              </a:solidFill>
            </a:endParaRPr>
          </a:p>
          <a:p>
            <a:pPr eaLnBrk="1" hangingPunct="1">
              <a:lnSpc>
                <a:spcPct val="120000"/>
              </a:lnSpc>
              <a:spcAft>
                <a:spcPct val="20000"/>
              </a:spcAft>
              <a:buClr>
                <a:srgbClr val="1F497D"/>
              </a:buClr>
              <a:buFont typeface="Wingdings" pitchFamily="2" charset="2"/>
              <a:buNone/>
            </a:pPr>
            <a:r>
              <a:rPr lang="en-US" altLang="en-US" sz="3600" b="1" dirty="0">
                <a:solidFill>
                  <a:srgbClr val="F79646"/>
                </a:solidFill>
              </a:rPr>
              <a:t> I</a:t>
            </a:r>
            <a:r>
              <a:rPr lang="en-US" altLang="en-US" sz="2400" dirty="0">
                <a:solidFill>
                  <a:prstClr val="white"/>
                </a:solidFill>
              </a:rPr>
              <a:t>ntraventricular</a:t>
            </a:r>
          </a:p>
          <a:p>
            <a:pPr eaLnBrk="1" hangingPunct="1">
              <a:lnSpc>
                <a:spcPct val="120000"/>
              </a:lnSpc>
              <a:spcAft>
                <a:spcPct val="20000"/>
              </a:spcAft>
              <a:buClr>
                <a:srgbClr val="1F497D"/>
              </a:buClr>
              <a:buFont typeface="Wingdings" pitchFamily="2" charset="2"/>
              <a:buNone/>
            </a:pPr>
            <a:endParaRPr lang="en-US" altLang="en-US" sz="2400" dirty="0">
              <a:solidFill>
                <a:prstClr val="white"/>
              </a:solidFill>
            </a:endParaRPr>
          </a:p>
          <a:p>
            <a:pPr eaLnBrk="1" hangingPunct="1">
              <a:lnSpc>
                <a:spcPct val="120000"/>
              </a:lnSpc>
              <a:spcAft>
                <a:spcPct val="20000"/>
              </a:spcAft>
              <a:buClr>
                <a:srgbClr val="1F497D"/>
              </a:buClr>
              <a:buFont typeface="Wingdings" pitchFamily="2" charset="2"/>
              <a:buNone/>
            </a:pPr>
            <a:r>
              <a:rPr lang="en-US" altLang="en-US" sz="3600" b="1" dirty="0">
                <a:solidFill>
                  <a:srgbClr val="F79646"/>
                </a:solidFill>
              </a:rPr>
              <a:t> T</a:t>
            </a:r>
            <a:r>
              <a:rPr lang="en-US" altLang="en-US" sz="2400" dirty="0">
                <a:solidFill>
                  <a:prstClr val="white"/>
                </a:solidFill>
              </a:rPr>
              <a:t>runcal </a:t>
            </a:r>
          </a:p>
          <a:p>
            <a:pPr eaLnBrk="1" hangingPunct="1">
              <a:lnSpc>
                <a:spcPct val="120000"/>
              </a:lnSpc>
              <a:spcAft>
                <a:spcPct val="20000"/>
              </a:spcAft>
              <a:buClr>
                <a:srgbClr val="1F497D"/>
              </a:buClr>
              <a:buFont typeface="Wingdings" pitchFamily="2" charset="2"/>
              <a:buNone/>
            </a:pPr>
            <a:endParaRPr lang="en-US" altLang="en-US" sz="2400" dirty="0">
              <a:solidFill>
                <a:prstClr val="white"/>
              </a:solidFill>
            </a:endParaRPr>
          </a:p>
          <a:p>
            <a:pPr eaLnBrk="1" hangingPunct="1">
              <a:lnSpc>
                <a:spcPct val="120000"/>
              </a:lnSpc>
              <a:spcAft>
                <a:spcPct val="20000"/>
              </a:spcAft>
              <a:buClr>
                <a:srgbClr val="1F497D"/>
              </a:buClr>
              <a:buFont typeface="Wingdings" pitchFamily="2" charset="2"/>
              <a:buNone/>
            </a:pPr>
            <a:r>
              <a:rPr lang="en-US" altLang="en-US" sz="3600" b="1" dirty="0">
                <a:solidFill>
                  <a:srgbClr val="F79646"/>
                </a:solidFill>
              </a:rPr>
              <a:t> S</a:t>
            </a:r>
            <a:r>
              <a:rPr lang="en-US" altLang="en-US" sz="2400" dirty="0">
                <a:solidFill>
                  <a:prstClr val="white"/>
                </a:solidFill>
              </a:rPr>
              <a:t>ulcal</a:t>
            </a:r>
          </a:p>
        </p:txBody>
      </p:sp>
      <p:pic>
        <p:nvPicPr>
          <p:cNvPr id="4" name="Picture 4" descr="b021001"/>
          <p:cNvPicPr>
            <a:picLocks noChangeAspect="1" noChangeArrowheads="1"/>
          </p:cNvPicPr>
          <p:nvPr/>
        </p:nvPicPr>
        <p:blipFill>
          <a:blip r:embed="rId3" cstate="print">
            <a:lum bright="18000" contrast="18000"/>
            <a:extLst>
              <a:ext uri="{28A0092B-C50C-407E-A947-70E740481C1C}">
                <a14:useLocalDpi xmlns:a14="http://schemas.microsoft.com/office/drawing/2010/main" val="0"/>
              </a:ext>
            </a:extLst>
          </a:blip>
          <a:srcRect l="46870"/>
          <a:stretch>
            <a:fillRect/>
          </a:stretch>
        </p:blipFill>
        <p:spPr>
          <a:xfrm>
            <a:off x="2269202" y="3939569"/>
            <a:ext cx="2003442" cy="23360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237600" y="1269281"/>
            <a:ext cx="2445121" cy="2611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414" y="1269281"/>
            <a:ext cx="2538972" cy="2651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9008" y="3939569"/>
            <a:ext cx="2236639" cy="2336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oup 10"/>
          <p:cNvGrpSpPr/>
          <p:nvPr/>
        </p:nvGrpSpPr>
        <p:grpSpPr>
          <a:xfrm>
            <a:off x="3368162" y="1280035"/>
            <a:ext cx="2289359" cy="2631825"/>
            <a:chOff x="3477228" y="1177897"/>
            <a:chExt cx="2302183" cy="2743200"/>
          </a:xfrm>
        </p:grpSpPr>
        <p:pic>
          <p:nvPicPr>
            <p:cNvPr id="5" name="Picture 5" descr="Graphic"/>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6837"/>
            <a:stretch/>
          </p:blipFill>
          <p:spPr bwMode="auto">
            <a:xfrm>
              <a:off x="3477228" y="1177897"/>
              <a:ext cx="2302183"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481434" y="1182844"/>
              <a:ext cx="218114" cy="234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831247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par>
                                <p:cTn id="8" presetID="5" presetClass="entr" presetSubtype="5"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7" name="Rectangle 9">
            <a:extLst>
              <a:ext uri="{FF2B5EF4-FFF2-40B4-BE49-F238E27FC236}">
                <a16:creationId xmlns:a16="http://schemas.microsoft.com/office/drawing/2014/main" id="{FDD281EB-684C-48ED-B04A-438EC062981B}"/>
              </a:ext>
            </a:extLst>
          </p:cNvPr>
          <p:cNvSpPr>
            <a:spLocks noGrp="1" noChangeArrowheads="1"/>
          </p:cNvSpPr>
          <p:nvPr>
            <p:ph type="title"/>
          </p:nvPr>
        </p:nvSpPr>
        <p:spPr>
          <a:xfrm>
            <a:off x="707571" y="296635"/>
            <a:ext cx="10363200" cy="906236"/>
          </a:xfrm>
        </p:spPr>
        <p:txBody>
          <a:bodyPr/>
          <a:lstStyle/>
          <a:p>
            <a:pPr algn="ctr">
              <a:defRPr/>
            </a:pPr>
            <a:r>
              <a:rPr lang="en-US" altLang="en-US" b="1" dirty="0"/>
              <a:t>Subarachnoid Hemorrhage</a:t>
            </a:r>
          </a:p>
        </p:txBody>
      </p:sp>
      <p:sp>
        <p:nvSpPr>
          <p:cNvPr id="365573" name="Rectangle 5">
            <a:extLst>
              <a:ext uri="{FF2B5EF4-FFF2-40B4-BE49-F238E27FC236}">
                <a16:creationId xmlns:a16="http://schemas.microsoft.com/office/drawing/2014/main" id="{54348D37-A92C-412B-8C4F-51478FBBECDB}"/>
              </a:ext>
            </a:extLst>
          </p:cNvPr>
          <p:cNvSpPr>
            <a:spLocks noGrp="1" noChangeArrowheads="1"/>
          </p:cNvSpPr>
          <p:nvPr>
            <p:ph type="body" sz="half" idx="1"/>
          </p:nvPr>
        </p:nvSpPr>
        <p:spPr/>
        <p:txBody>
          <a:bodyPr/>
          <a:lstStyle/>
          <a:p>
            <a:pPr>
              <a:defRPr/>
            </a:pPr>
            <a:r>
              <a:rPr lang="en-US" altLang="en-US" sz="2800" dirty="0"/>
              <a:t>Risks:  </a:t>
            </a:r>
            <a:r>
              <a:rPr lang="en-US" altLang="en-US" sz="2800" dirty="0" err="1"/>
              <a:t>rebleed</a:t>
            </a:r>
            <a:r>
              <a:rPr lang="en-US" altLang="en-US" sz="2800" dirty="0"/>
              <a:t> and vasospasm</a:t>
            </a:r>
          </a:p>
          <a:p>
            <a:pPr>
              <a:defRPr/>
            </a:pPr>
            <a:r>
              <a:rPr lang="en-US" altLang="en-US" sz="2800" dirty="0"/>
              <a:t>Early surgery, </a:t>
            </a:r>
          </a:p>
          <a:p>
            <a:pPr marL="0" indent="0">
              <a:buNone/>
              <a:defRPr/>
            </a:pPr>
            <a:r>
              <a:rPr lang="en-US" altLang="en-US" sz="2800" dirty="0"/>
              <a:t>	then increase perfusion</a:t>
            </a:r>
          </a:p>
          <a:p>
            <a:pPr>
              <a:defRPr/>
            </a:pPr>
            <a:r>
              <a:rPr lang="en-US" altLang="en-US" sz="2800" dirty="0"/>
              <a:t>10% have multiple aneurysms</a:t>
            </a:r>
          </a:p>
          <a:p>
            <a:pPr>
              <a:defRPr/>
            </a:pPr>
            <a:r>
              <a:rPr lang="en-US" altLang="en-US" sz="2800" dirty="0"/>
              <a:t>Best evidence:  control blood pressure!</a:t>
            </a:r>
          </a:p>
        </p:txBody>
      </p:sp>
      <p:pic>
        <p:nvPicPr>
          <p:cNvPr id="55300" name="Picture 7" descr="acomaneurysm">
            <a:extLst>
              <a:ext uri="{FF2B5EF4-FFF2-40B4-BE49-F238E27FC236}">
                <a16:creationId xmlns:a16="http://schemas.microsoft.com/office/drawing/2014/main" id="{1999139D-4F8A-4262-9A22-A3FD0A6B15B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007929" y="2389414"/>
            <a:ext cx="2732088" cy="3657600"/>
          </a:xfrm>
        </p:spPr>
      </p:pic>
      <p:pic>
        <p:nvPicPr>
          <p:cNvPr id="55301" name="Picture 8" descr="acomaneubleed">
            <a:extLst>
              <a:ext uri="{FF2B5EF4-FFF2-40B4-BE49-F238E27FC236}">
                <a16:creationId xmlns:a16="http://schemas.microsoft.com/office/drawing/2014/main" id="{F9E50AA6-DAA1-4103-88B6-01B8075AEC9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42214" y="1447800"/>
            <a:ext cx="2959100" cy="198120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125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a:extLst>
              <a:ext uri="{FF2B5EF4-FFF2-40B4-BE49-F238E27FC236}">
                <a16:creationId xmlns:a16="http://schemas.microsoft.com/office/drawing/2014/main" id="{F6C8D6D1-4F0B-4EB1-A4A7-AD39F9C5BCCF}"/>
              </a:ext>
            </a:extLst>
          </p:cNvPr>
          <p:cNvSpPr>
            <a:spLocks noGrp="1" noChangeArrowheads="1"/>
          </p:cNvSpPr>
          <p:nvPr>
            <p:ph type="title"/>
          </p:nvPr>
        </p:nvSpPr>
        <p:spPr>
          <a:xfrm>
            <a:off x="914400" y="198436"/>
            <a:ext cx="10363200" cy="982664"/>
          </a:xfrm>
        </p:spPr>
        <p:txBody>
          <a:bodyPr/>
          <a:lstStyle/>
          <a:p>
            <a:pPr algn="ctr">
              <a:defRPr/>
            </a:pPr>
            <a:r>
              <a:rPr lang="en-US" altLang="en-US" b="1" dirty="0"/>
              <a:t>Intracerebral Hemorrhage</a:t>
            </a:r>
          </a:p>
        </p:txBody>
      </p:sp>
      <p:sp>
        <p:nvSpPr>
          <p:cNvPr id="368647" name="Rectangle 7">
            <a:extLst>
              <a:ext uri="{FF2B5EF4-FFF2-40B4-BE49-F238E27FC236}">
                <a16:creationId xmlns:a16="http://schemas.microsoft.com/office/drawing/2014/main" id="{6780D2C0-0F07-42C0-B3AA-4C28867AF266}"/>
              </a:ext>
            </a:extLst>
          </p:cNvPr>
          <p:cNvSpPr>
            <a:spLocks noGrp="1" noChangeArrowheads="1"/>
          </p:cNvSpPr>
          <p:nvPr>
            <p:ph type="body" sz="half" idx="1"/>
          </p:nvPr>
        </p:nvSpPr>
        <p:spPr>
          <a:xfrm>
            <a:off x="283029" y="1981200"/>
            <a:ext cx="5722661" cy="4114800"/>
          </a:xfrm>
        </p:spPr>
        <p:txBody>
          <a:bodyPr/>
          <a:lstStyle/>
          <a:p>
            <a:pPr>
              <a:defRPr/>
            </a:pPr>
            <a:r>
              <a:rPr lang="en-US" altLang="en-US" sz="2800" dirty="0"/>
              <a:t>Focal deficits plus headache </a:t>
            </a:r>
          </a:p>
          <a:p>
            <a:pPr>
              <a:defRPr/>
            </a:pPr>
            <a:r>
              <a:rPr lang="en-US" altLang="en-US" sz="2800" dirty="0"/>
              <a:t>Progresses quickly</a:t>
            </a:r>
          </a:p>
          <a:p>
            <a:pPr>
              <a:defRPr/>
            </a:pPr>
            <a:r>
              <a:rPr lang="en-US" altLang="en-US" sz="2800" dirty="0"/>
              <a:t>Difficult to arouse</a:t>
            </a:r>
          </a:p>
          <a:p>
            <a:pPr>
              <a:defRPr/>
            </a:pPr>
            <a:r>
              <a:rPr lang="en-US" altLang="en-US" sz="2800" dirty="0"/>
              <a:t>If hemosiderin staining</a:t>
            </a:r>
          </a:p>
          <a:p>
            <a:pPr marL="0" indent="0">
              <a:buNone/>
              <a:defRPr/>
            </a:pPr>
            <a:r>
              <a:rPr lang="en-US" altLang="en-US" sz="2800" dirty="0"/>
              <a:t>And young</a:t>
            </a:r>
          </a:p>
          <a:p>
            <a:pPr marL="0" indent="0">
              <a:buNone/>
              <a:defRPr/>
            </a:pPr>
            <a:r>
              <a:rPr lang="en-US" altLang="en-US" sz="2800" dirty="0"/>
              <a:t>	Think cavernoma</a:t>
            </a:r>
          </a:p>
          <a:p>
            <a:pPr marL="0" indent="0">
              <a:buNone/>
              <a:defRPr/>
            </a:pPr>
            <a:r>
              <a:rPr lang="en-US" altLang="en-US" sz="2800" dirty="0"/>
              <a:t>If older</a:t>
            </a:r>
          </a:p>
          <a:p>
            <a:pPr marL="0" indent="0">
              <a:buNone/>
              <a:defRPr/>
            </a:pPr>
            <a:r>
              <a:rPr lang="en-US" altLang="en-US" sz="2800" dirty="0"/>
              <a:t>	Think Amyloidosis</a:t>
            </a:r>
          </a:p>
        </p:txBody>
      </p:sp>
      <p:pic>
        <p:nvPicPr>
          <p:cNvPr id="58372" name="Picture 10" descr="intracerhem2">
            <a:extLst>
              <a:ext uri="{FF2B5EF4-FFF2-40B4-BE49-F238E27FC236}">
                <a16:creationId xmlns:a16="http://schemas.microsoft.com/office/drawing/2014/main" id="{A2463AF6-392D-4073-9088-50CBFDFD6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486" y="1462769"/>
            <a:ext cx="3429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2" descr="19_Hemorrhage_GR">
            <a:extLst>
              <a:ext uri="{FF2B5EF4-FFF2-40B4-BE49-F238E27FC236}">
                <a16:creationId xmlns:a16="http://schemas.microsoft.com/office/drawing/2014/main" id="{DAC16DBA-3D16-424E-8407-283DA623B9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55471" y="2672444"/>
            <a:ext cx="3500437" cy="2620963"/>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456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lgn="ctr"/>
            <a:r>
              <a:rPr lang="en-US" sz="2400" b="1" dirty="0">
                <a:solidFill>
                  <a:schemeClr val="tx1"/>
                </a:solidFill>
                <a:latin typeface="Arial" charset="0"/>
                <a:ea typeface="ＭＳ Ｐゴシック" charset="0"/>
                <a:cs typeface="ＭＳ Ｐゴシック" charset="0"/>
              </a:rPr>
              <a:t>Reversible Cerebral Vasoconstriction Syndrome (RCVS)</a:t>
            </a:r>
          </a:p>
        </p:txBody>
      </p:sp>
      <p:sp>
        <p:nvSpPr>
          <p:cNvPr id="52227" name="Rectangle 3"/>
          <p:cNvSpPr>
            <a:spLocks noGrp="1" noChangeArrowheads="1"/>
          </p:cNvSpPr>
          <p:nvPr>
            <p:ph type="body" idx="4294967295"/>
          </p:nvPr>
        </p:nvSpPr>
        <p:spPr>
          <a:xfrm>
            <a:off x="508000" y="1828801"/>
            <a:ext cx="5588000" cy="4570413"/>
          </a:xfrm>
        </p:spPr>
        <p:txBody>
          <a:bodyPr/>
          <a:lstStyle/>
          <a:p>
            <a:pPr>
              <a:lnSpc>
                <a:spcPct val="70000"/>
              </a:lnSpc>
            </a:pPr>
            <a:r>
              <a:rPr lang="en-US" sz="2400" b="0">
                <a:latin typeface="Arial" charset="0"/>
                <a:ea typeface="ＭＳ Ｐゴシック" charset="0"/>
                <a:cs typeface="ＭＳ Ｐゴシック" charset="0"/>
              </a:rPr>
              <a:t>RCVS</a:t>
            </a:r>
          </a:p>
          <a:p>
            <a:pPr lvl="1">
              <a:lnSpc>
                <a:spcPct val="70000"/>
              </a:lnSpc>
            </a:pPr>
            <a:r>
              <a:rPr lang="en-US" sz="2000" b="0">
                <a:latin typeface="Arial" charset="0"/>
                <a:ea typeface="ＭＳ Ｐゴシック" charset="0"/>
              </a:rPr>
              <a:t>Most commonly precipitated post-partum or with the use of vasoactive substances</a:t>
            </a:r>
          </a:p>
          <a:p>
            <a:pPr lvl="2">
              <a:lnSpc>
                <a:spcPct val="70000"/>
              </a:lnSpc>
            </a:pPr>
            <a:r>
              <a:rPr lang="en-US" sz="1800" b="0">
                <a:latin typeface="Arial" charset="0"/>
                <a:ea typeface="ＭＳ Ｐゴシック" charset="0"/>
              </a:rPr>
              <a:t>Cannabis </a:t>
            </a:r>
          </a:p>
          <a:p>
            <a:pPr lvl="2">
              <a:lnSpc>
                <a:spcPct val="70000"/>
              </a:lnSpc>
            </a:pPr>
            <a:r>
              <a:rPr lang="en-US" sz="1800" b="0">
                <a:latin typeface="Arial" charset="0"/>
                <a:ea typeface="ＭＳ Ｐゴシック" charset="0"/>
              </a:rPr>
              <a:t>Cocaine </a:t>
            </a:r>
          </a:p>
          <a:p>
            <a:pPr lvl="2">
              <a:lnSpc>
                <a:spcPct val="70000"/>
              </a:lnSpc>
            </a:pPr>
            <a:r>
              <a:rPr lang="en-US" sz="1800" b="0">
                <a:latin typeface="Arial" charset="0"/>
                <a:ea typeface="ＭＳ Ｐゴシック" charset="0"/>
              </a:rPr>
              <a:t>SSRIs</a:t>
            </a:r>
          </a:p>
          <a:p>
            <a:pPr lvl="2">
              <a:lnSpc>
                <a:spcPct val="70000"/>
              </a:lnSpc>
            </a:pPr>
            <a:r>
              <a:rPr lang="en-US" sz="1800" b="0">
                <a:latin typeface="Arial" charset="0"/>
                <a:ea typeface="ＭＳ Ｐゴシック" charset="0"/>
              </a:rPr>
              <a:t>Binge drinking </a:t>
            </a:r>
          </a:p>
          <a:p>
            <a:pPr lvl="2">
              <a:lnSpc>
                <a:spcPct val="70000"/>
              </a:lnSpc>
            </a:pPr>
            <a:r>
              <a:rPr lang="en-US" sz="1800" b="0">
                <a:latin typeface="Arial" charset="0"/>
                <a:ea typeface="ＭＳ Ｐゴシック" charset="0"/>
              </a:rPr>
              <a:t>Nasal decongestants</a:t>
            </a:r>
          </a:p>
          <a:p>
            <a:pPr lvl="1">
              <a:lnSpc>
                <a:spcPct val="70000"/>
              </a:lnSpc>
            </a:pPr>
            <a:r>
              <a:rPr lang="en-US" sz="2000" b="0">
                <a:latin typeface="Arial" charset="0"/>
                <a:ea typeface="ＭＳ Ｐゴシック" charset="0"/>
              </a:rPr>
              <a:t>May result in:</a:t>
            </a:r>
          </a:p>
          <a:p>
            <a:pPr lvl="2">
              <a:lnSpc>
                <a:spcPct val="70000"/>
              </a:lnSpc>
            </a:pPr>
            <a:r>
              <a:rPr lang="en-US" sz="2000" b="0">
                <a:latin typeface="Arial" charset="0"/>
                <a:ea typeface="ＭＳ Ｐゴシック" charset="0"/>
              </a:rPr>
              <a:t>SAH</a:t>
            </a:r>
          </a:p>
          <a:p>
            <a:pPr lvl="2">
              <a:lnSpc>
                <a:spcPct val="70000"/>
              </a:lnSpc>
            </a:pPr>
            <a:r>
              <a:rPr lang="en-US" sz="2000" b="0">
                <a:latin typeface="Arial" charset="0"/>
                <a:ea typeface="ＭＳ Ｐゴシック" charset="0"/>
              </a:rPr>
              <a:t>ICH</a:t>
            </a:r>
          </a:p>
          <a:p>
            <a:pPr lvl="2">
              <a:lnSpc>
                <a:spcPct val="70000"/>
              </a:lnSpc>
            </a:pPr>
            <a:r>
              <a:rPr lang="en-US" sz="2000" b="0">
                <a:latin typeface="Arial" charset="0"/>
                <a:ea typeface="ＭＳ Ｐゴシック" charset="0"/>
              </a:rPr>
              <a:t>Stroke</a:t>
            </a:r>
          </a:p>
          <a:p>
            <a:pPr lvl="2">
              <a:lnSpc>
                <a:spcPct val="70000"/>
              </a:lnSpc>
            </a:pPr>
            <a:r>
              <a:rPr lang="en-US" sz="2000" b="0">
                <a:latin typeface="Arial" charset="0"/>
                <a:ea typeface="ＭＳ Ｐゴシック" charset="0"/>
              </a:rPr>
              <a:t>PRES</a:t>
            </a:r>
          </a:p>
          <a:p>
            <a:pPr lvl="1">
              <a:lnSpc>
                <a:spcPct val="70000"/>
              </a:lnSpc>
            </a:pPr>
            <a:r>
              <a:rPr lang="en-US" sz="2000" b="0">
                <a:latin typeface="Arial" charset="0"/>
                <a:ea typeface="ＭＳ Ｐゴシック" charset="0"/>
              </a:rPr>
              <a:t>Treated with IV/PO calcium channel blockers</a:t>
            </a:r>
          </a:p>
          <a:p>
            <a:pPr lvl="2">
              <a:lnSpc>
                <a:spcPct val="70000"/>
              </a:lnSpc>
            </a:pPr>
            <a:endParaRPr lang="en-US" sz="2000" b="0">
              <a:latin typeface="Arial" charset="0"/>
              <a:ea typeface="ＭＳ Ｐゴシック" charset="0"/>
            </a:endParaRPr>
          </a:p>
          <a:p>
            <a:pPr>
              <a:lnSpc>
                <a:spcPct val="70000"/>
              </a:lnSpc>
            </a:pPr>
            <a:endParaRPr lang="en-US" sz="2000">
              <a:latin typeface="Arial" charset="0"/>
              <a:ea typeface="ＭＳ Ｐゴシック" charset="0"/>
              <a:cs typeface="ＭＳ Ｐゴシック" charset="0"/>
            </a:endParaRP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1"/>
            <a:ext cx="5892800"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9" name="Text Box 5"/>
          <p:cNvSpPr txBox="1">
            <a:spLocks noChangeArrowheads="1"/>
          </p:cNvSpPr>
          <p:nvPr/>
        </p:nvSpPr>
        <p:spPr bwMode="auto">
          <a:xfrm>
            <a:off x="7620000" y="6096000"/>
            <a:ext cx="4165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a:solidFill>
                  <a:schemeClr val="tx1"/>
                </a:solidFill>
                <a:latin typeface="Arial" charset="0"/>
                <a:ea typeface="ＭＳ Ｐゴシック" charset="0"/>
                <a:cs typeface="ＭＳ Ｐゴシック" charset="0"/>
              </a:defRPr>
            </a:lvl1pPr>
            <a:lvl2pPr marL="37931725" indent="-37474525">
              <a:defRPr sz="3200" b="1">
                <a:solidFill>
                  <a:schemeClr val="tx1"/>
                </a:solidFill>
                <a:latin typeface="Arial" charset="0"/>
                <a:ea typeface="ＭＳ Ｐゴシック" charset="0"/>
              </a:defRPr>
            </a:lvl2pPr>
            <a:lvl3pPr marL="1143000" indent="-228600">
              <a:defRPr sz="3200" b="1">
                <a:solidFill>
                  <a:schemeClr val="tx1"/>
                </a:solidFill>
                <a:latin typeface="Arial" charset="0"/>
                <a:ea typeface="ＭＳ Ｐゴシック" charset="0"/>
              </a:defRPr>
            </a:lvl3pPr>
            <a:lvl4pPr marL="1600200" indent="-228600">
              <a:defRPr sz="3200" b="1">
                <a:solidFill>
                  <a:schemeClr val="tx1"/>
                </a:solidFill>
                <a:latin typeface="Arial" charset="0"/>
                <a:ea typeface="ＭＳ Ｐゴシック" charset="0"/>
              </a:defRPr>
            </a:lvl4pPr>
            <a:lvl5pPr marL="2057400" indent="-22860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a:spcBef>
                <a:spcPct val="50000"/>
              </a:spcBef>
            </a:pPr>
            <a:r>
              <a:rPr lang="en-US" sz="1200"/>
              <a:t>Ducros et al. Brain 2007; 130:3091-3101</a:t>
            </a:r>
          </a:p>
        </p:txBody>
      </p:sp>
    </p:spTree>
    <p:extLst>
      <p:ext uri="{BB962C8B-B14F-4D97-AF65-F5344CB8AC3E}">
        <p14:creationId xmlns:p14="http://schemas.microsoft.com/office/powerpoint/2010/main" val="290303596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C746BA05-E12A-45BE-8DF8-0E1FE099B0E6}"/>
              </a:ext>
            </a:extLst>
          </p:cNvPr>
          <p:cNvSpPr>
            <a:spLocks noGrp="1" noChangeArrowheads="1"/>
          </p:cNvSpPr>
          <p:nvPr>
            <p:ph type="title"/>
          </p:nvPr>
        </p:nvSpPr>
        <p:spPr/>
        <p:txBody>
          <a:bodyPr>
            <a:normAutofit/>
          </a:bodyPr>
          <a:lstStyle/>
          <a:p>
            <a:pPr algn="ctr">
              <a:defRPr/>
            </a:pPr>
            <a:r>
              <a:rPr lang="en-US" altLang="en-US" b="1" dirty="0"/>
              <a:t>Temporal/  Giant Cell Arteritis</a:t>
            </a:r>
          </a:p>
        </p:txBody>
      </p:sp>
      <p:sp>
        <p:nvSpPr>
          <p:cNvPr id="373763" name="Rectangle 3">
            <a:extLst>
              <a:ext uri="{FF2B5EF4-FFF2-40B4-BE49-F238E27FC236}">
                <a16:creationId xmlns:a16="http://schemas.microsoft.com/office/drawing/2014/main" id="{BE8233A9-93DF-45A8-9BD1-F66558569628}"/>
              </a:ext>
            </a:extLst>
          </p:cNvPr>
          <p:cNvSpPr>
            <a:spLocks noGrp="1" noChangeArrowheads="1"/>
          </p:cNvSpPr>
          <p:nvPr>
            <p:ph type="body" idx="1"/>
          </p:nvPr>
        </p:nvSpPr>
        <p:spPr/>
        <p:txBody>
          <a:bodyPr/>
          <a:lstStyle/>
          <a:p>
            <a:pPr>
              <a:lnSpc>
                <a:spcPct val="90000"/>
              </a:lnSpc>
              <a:defRPr/>
            </a:pPr>
            <a:r>
              <a:rPr lang="en-US" altLang="en-US" sz="2800" dirty="0"/>
              <a:t>Age  &gt;60 with subacute onset of headaches</a:t>
            </a:r>
          </a:p>
          <a:p>
            <a:pPr>
              <a:lnSpc>
                <a:spcPct val="90000"/>
              </a:lnSpc>
              <a:defRPr/>
            </a:pPr>
            <a:r>
              <a:rPr lang="en-US" altLang="en-US" sz="2800" dirty="0"/>
              <a:t>High risk to involve ophthalmic artery, posterior ciliary arteries, or branch of external carotid</a:t>
            </a:r>
          </a:p>
          <a:p>
            <a:pPr>
              <a:lnSpc>
                <a:spcPct val="90000"/>
              </a:lnSpc>
              <a:defRPr/>
            </a:pPr>
            <a:r>
              <a:rPr lang="en-US" altLang="en-US" sz="2800" dirty="0"/>
              <a:t>Less common:  cerebral and coronary arteries</a:t>
            </a:r>
          </a:p>
          <a:p>
            <a:pPr lvl="1">
              <a:defRPr/>
            </a:pPr>
            <a:r>
              <a:rPr lang="en-US" altLang="en-US" sz="2400" dirty="0"/>
              <a:t>Could be considered subset of primary CNS vasculitis</a:t>
            </a:r>
          </a:p>
          <a:p>
            <a:pPr>
              <a:lnSpc>
                <a:spcPct val="90000"/>
              </a:lnSpc>
              <a:defRPr/>
            </a:pPr>
            <a:r>
              <a:rPr lang="en-US" altLang="en-US" sz="2800" dirty="0"/>
              <a:t>Symptoms: </a:t>
            </a:r>
          </a:p>
          <a:p>
            <a:pPr lvl="1">
              <a:defRPr/>
            </a:pPr>
            <a:r>
              <a:rPr lang="en-US" altLang="en-US" sz="2400" dirty="0"/>
              <a:t>visual loss (</a:t>
            </a:r>
            <a:r>
              <a:rPr lang="en-US" altLang="en-US" sz="2400" dirty="0" err="1"/>
              <a:t>arteritic</a:t>
            </a:r>
            <a:r>
              <a:rPr lang="en-US" altLang="en-US" sz="2400" dirty="0"/>
              <a:t> anterior ischemic optic neuropathy)</a:t>
            </a:r>
          </a:p>
          <a:p>
            <a:pPr>
              <a:lnSpc>
                <a:spcPct val="90000"/>
              </a:lnSpc>
              <a:defRPr/>
            </a:pPr>
            <a:r>
              <a:rPr lang="en-US" altLang="en-US" sz="2800" dirty="0"/>
              <a:t>-Also </a:t>
            </a:r>
          </a:p>
          <a:p>
            <a:pPr lvl="1">
              <a:lnSpc>
                <a:spcPct val="90000"/>
              </a:lnSpc>
              <a:defRPr/>
            </a:pPr>
            <a:r>
              <a:rPr lang="en-US" altLang="en-US" dirty="0"/>
              <a:t>Temporal artery  tenderness, weight loss, malaise, fever, chills, and jaw claudication</a:t>
            </a:r>
          </a:p>
          <a:p>
            <a:pPr lvl="1">
              <a:lnSpc>
                <a:spcPct val="90000"/>
              </a:lnSpc>
              <a:defRPr/>
            </a:pPr>
            <a:r>
              <a:rPr lang="en-US" altLang="en-US" dirty="0"/>
              <a:t>Polymyalgia rheumatica common</a:t>
            </a:r>
          </a:p>
        </p:txBody>
      </p:sp>
    </p:spTree>
    <p:extLst>
      <p:ext uri="{BB962C8B-B14F-4D97-AF65-F5344CB8AC3E}">
        <p14:creationId xmlns:p14="http://schemas.microsoft.com/office/powerpoint/2010/main" val="282402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8" name="Rectangle 4">
            <a:extLst>
              <a:ext uri="{FF2B5EF4-FFF2-40B4-BE49-F238E27FC236}">
                <a16:creationId xmlns:a16="http://schemas.microsoft.com/office/drawing/2014/main" id="{A9324563-099D-49E4-B4A8-B0F253EE369F}"/>
              </a:ext>
            </a:extLst>
          </p:cNvPr>
          <p:cNvSpPr>
            <a:spLocks noGrp="1" noChangeArrowheads="1"/>
          </p:cNvSpPr>
          <p:nvPr>
            <p:ph type="title"/>
          </p:nvPr>
        </p:nvSpPr>
        <p:spPr>
          <a:xfrm>
            <a:off x="914400" y="104774"/>
            <a:ext cx="10363200" cy="1038226"/>
          </a:xfrm>
        </p:spPr>
        <p:txBody>
          <a:bodyPr/>
          <a:lstStyle/>
          <a:p>
            <a:pPr algn="ctr">
              <a:defRPr/>
            </a:pPr>
            <a:r>
              <a:rPr lang="en-US" altLang="en-US" b="1" dirty="0"/>
              <a:t>Giant Cell Arteritis</a:t>
            </a:r>
          </a:p>
        </p:txBody>
      </p:sp>
      <p:sp>
        <p:nvSpPr>
          <p:cNvPr id="374791" name="Rectangle 7">
            <a:extLst>
              <a:ext uri="{FF2B5EF4-FFF2-40B4-BE49-F238E27FC236}">
                <a16:creationId xmlns:a16="http://schemas.microsoft.com/office/drawing/2014/main" id="{73241BAF-E4E0-4A36-ADBA-0A177DD698FC}"/>
              </a:ext>
            </a:extLst>
          </p:cNvPr>
          <p:cNvSpPr>
            <a:spLocks noGrp="1" noChangeArrowheads="1"/>
          </p:cNvSpPr>
          <p:nvPr>
            <p:ph type="body" sz="half" idx="1"/>
          </p:nvPr>
        </p:nvSpPr>
        <p:spPr/>
        <p:txBody>
          <a:bodyPr>
            <a:normAutofit lnSpcReduction="10000"/>
          </a:bodyPr>
          <a:lstStyle/>
          <a:p>
            <a:pPr>
              <a:defRPr/>
            </a:pPr>
            <a:r>
              <a:rPr lang="en-US" altLang="en-US" sz="2800" dirty="0"/>
              <a:t>Lab: </a:t>
            </a:r>
            <a:r>
              <a:rPr lang="en-US" altLang="en-US" sz="2800" dirty="0">
                <a:cs typeface="Arial" panose="020B0604020202020204" pitchFamily="34" charset="0"/>
              </a:rPr>
              <a:t>↑↑ ESR</a:t>
            </a:r>
          </a:p>
          <a:p>
            <a:pPr lvl="1">
              <a:defRPr/>
            </a:pPr>
            <a:r>
              <a:rPr lang="en-US" altLang="en-US" dirty="0"/>
              <a:t>Also, Anemia, leukocytosis and elevated liver enzymes</a:t>
            </a:r>
          </a:p>
          <a:p>
            <a:pPr>
              <a:defRPr/>
            </a:pPr>
            <a:r>
              <a:rPr lang="en-US" altLang="en-US" sz="2800" dirty="0"/>
              <a:t>Diagnosis:  Need temporal artery bx although increasing evidence for ultrasound</a:t>
            </a:r>
          </a:p>
          <a:p>
            <a:pPr>
              <a:defRPr/>
            </a:pPr>
            <a:r>
              <a:rPr lang="en-US" altLang="en-US" sz="2800" dirty="0"/>
              <a:t>Treatment:  High dose steroids (sometimes other immune suppressants</a:t>
            </a:r>
          </a:p>
          <a:p>
            <a:pPr>
              <a:defRPr/>
            </a:pPr>
            <a:r>
              <a:rPr lang="en-US" altLang="en-US" sz="2800" dirty="0"/>
              <a:t>CD4 Lymphocytes and macrophages</a:t>
            </a:r>
          </a:p>
        </p:txBody>
      </p:sp>
      <p:pic>
        <p:nvPicPr>
          <p:cNvPr id="60420" name="Picture 10" descr="temporalarteritis">
            <a:extLst>
              <a:ext uri="{FF2B5EF4-FFF2-40B4-BE49-F238E27FC236}">
                <a16:creationId xmlns:a16="http://schemas.microsoft.com/office/drawing/2014/main" id="{F01B66B3-45B9-4A4D-A251-534926D92E7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63343" y="1435781"/>
            <a:ext cx="1981200" cy="1960563"/>
          </a:xfrm>
          <a:noFill/>
          <a:extLst>
            <a:ext uri="{909E8E84-426E-40DD-AFC4-6F175D3DCCD1}">
              <a14:hiddenFill xmlns:a14="http://schemas.microsoft.com/office/drawing/2010/main">
                <a:solidFill>
                  <a:srgbClr val="FFFFFF"/>
                </a:solidFill>
              </a14:hiddenFill>
            </a:ext>
          </a:extLst>
        </p:spPr>
      </p:pic>
      <p:pic>
        <p:nvPicPr>
          <p:cNvPr id="60421" name="Picture 12" descr="RO30F702">
            <a:extLst>
              <a:ext uri="{FF2B5EF4-FFF2-40B4-BE49-F238E27FC236}">
                <a16:creationId xmlns:a16="http://schemas.microsoft.com/office/drawing/2014/main" id="{C68C9FDD-59A5-41C1-BC2E-F0DA7176F98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480777" y="1468437"/>
            <a:ext cx="2209800" cy="1922463"/>
          </a:xfrm>
          <a:noFill/>
          <a:extLst>
            <a:ext uri="{909E8E84-426E-40DD-AFC4-6F175D3DCCD1}">
              <a14:hiddenFill xmlns:a14="http://schemas.microsoft.com/office/drawing/2010/main">
                <a:solidFill>
                  <a:srgbClr val="FFFFFF"/>
                </a:solidFill>
              </a14:hiddenFill>
            </a:ext>
          </a:extLst>
        </p:spPr>
      </p:pic>
      <p:pic>
        <p:nvPicPr>
          <p:cNvPr id="60422" name="Picture 14" descr="gca3">
            <a:extLst>
              <a:ext uri="{FF2B5EF4-FFF2-40B4-BE49-F238E27FC236}">
                <a16:creationId xmlns:a16="http://schemas.microsoft.com/office/drawing/2014/main" id="{AEF53403-CD53-4B34-A05A-ED100C62E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690" y="3575958"/>
            <a:ext cx="3952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50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6875021" y="4802430"/>
            <a:ext cx="5047630" cy="85677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1200"/>
              </a:spcAft>
              <a:buNone/>
              <a:defRPr sz="1600" kern="1300" spc="0">
                <a:solidFill>
                  <a:schemeClr val="tx1"/>
                </a:solidFill>
                <a:latin typeface="+mj-lt"/>
                <a:ea typeface="+mj-ea"/>
                <a:cs typeface="+mj-cs"/>
              </a:defRPr>
            </a:lvl1pPr>
          </a:lstStyle>
          <a:p>
            <a:pPr>
              <a:spcAft>
                <a:spcPts val="400"/>
              </a:spcAft>
            </a:pPr>
            <a:r>
              <a:rPr lang="en-US" sz="2800" baseline="30000" dirty="0">
                <a:solidFill>
                  <a:schemeClr val="accent1"/>
                </a:solidFill>
              </a:rPr>
              <a:t>Noah Rosen MD FAHS</a:t>
            </a:r>
          </a:p>
          <a:p>
            <a:pPr>
              <a:spcAft>
                <a:spcPts val="400"/>
              </a:spcAft>
            </a:pPr>
            <a:r>
              <a:rPr lang="en-US" sz="2800" baseline="30000" dirty="0">
                <a:solidFill>
                  <a:schemeClr val="accent1"/>
                </a:solidFill>
              </a:rPr>
              <a:t>Zucker Hofstra Northwell Health</a:t>
            </a:r>
          </a:p>
          <a:p>
            <a:pPr>
              <a:spcAft>
                <a:spcPts val="400"/>
              </a:spcAft>
            </a:pPr>
            <a:r>
              <a:rPr lang="en-US" sz="2800" baseline="30000" dirty="0">
                <a:solidFill>
                  <a:schemeClr val="accent1"/>
                </a:solidFill>
              </a:rPr>
              <a:t>noheadaches@gmail.com</a:t>
            </a:r>
          </a:p>
        </p:txBody>
      </p:sp>
      <p:sp>
        <p:nvSpPr>
          <p:cNvPr id="5" name="Title Placeholder 1"/>
          <p:cNvSpPr txBox="1">
            <a:spLocks/>
          </p:cNvSpPr>
          <p:nvPr/>
        </p:nvSpPr>
        <p:spPr>
          <a:xfrm>
            <a:off x="3712030" y="3429000"/>
            <a:ext cx="8196352" cy="995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00" dirty="0">
                <a:solidFill>
                  <a:schemeClr val="accent2"/>
                </a:solidFill>
              </a:rPr>
              <a:t>Secondary Headaches</a:t>
            </a:r>
            <a:endParaRPr lang="en-GB" sz="4000" dirty="0">
              <a:solidFill>
                <a:schemeClr val="accent2"/>
              </a:solidFill>
            </a:endParaRPr>
          </a:p>
        </p:txBody>
      </p:sp>
    </p:spTree>
    <p:extLst>
      <p:ext uri="{BB962C8B-B14F-4D97-AF65-F5344CB8AC3E}">
        <p14:creationId xmlns:p14="http://schemas.microsoft.com/office/powerpoint/2010/main" val="358383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a:buClr>
                <a:schemeClr val="accent4"/>
              </a:buClr>
            </a:pPr>
            <a:endParaRPr lang="en-GB" sz="4800" b="1" dirty="0">
              <a:solidFill>
                <a:schemeClr val="accent2"/>
              </a:solidFill>
            </a:endParaRPr>
          </a:p>
          <a:p>
            <a:pPr>
              <a:buClr>
                <a:schemeClr val="accent4"/>
              </a:buClr>
            </a:pPr>
            <a:r>
              <a:rPr lang="en-GB" sz="4800" b="1" dirty="0">
                <a:solidFill>
                  <a:schemeClr val="accent2"/>
                </a:solidFill>
              </a:rPr>
              <a:t>Pressure Disorders:</a:t>
            </a:r>
          </a:p>
        </p:txBody>
      </p:sp>
      <p:sp>
        <p:nvSpPr>
          <p:cNvPr id="8" name="Title 7"/>
          <p:cNvSpPr>
            <a:spLocks noGrp="1"/>
          </p:cNvSpPr>
          <p:nvPr>
            <p:ph type="title"/>
          </p:nvPr>
        </p:nvSpPr>
        <p:spPr/>
        <p:txBody>
          <a:bodyPr/>
          <a:lstStyle/>
          <a:p>
            <a:r>
              <a:rPr lang="en-GB" dirty="0"/>
              <a:t>From blood vessels to spinal fluid…</a:t>
            </a:r>
          </a:p>
        </p:txBody>
      </p:sp>
      <p:sp>
        <p:nvSpPr>
          <p:cNvPr id="11" name="Slide Number Placeholder 10"/>
          <p:cNvSpPr>
            <a:spLocks noGrp="1"/>
          </p:cNvSpPr>
          <p:nvPr>
            <p:ph type="sldNum" sz="quarter" idx="12"/>
          </p:nvPr>
        </p:nvSpPr>
        <p:spPr/>
        <p:txBody>
          <a:bodyPr/>
          <a:lstStyle/>
          <a:p>
            <a:fld id="{EC6796C0-0133-4DD7-89B5-ABF0770FD54C}" type="slidenum">
              <a:rPr lang="en-GB" smtClean="0">
                <a:solidFill>
                  <a:schemeClr val="tx1"/>
                </a:solidFill>
              </a:rPr>
              <a:pPr/>
              <a:t>20</a:t>
            </a:fld>
            <a:endParaRPr lang="en-GB" dirty="0">
              <a:solidFill>
                <a:schemeClr val="tx1"/>
              </a:solidFill>
            </a:endParaRPr>
          </a:p>
        </p:txBody>
      </p:sp>
      <p:pic>
        <p:nvPicPr>
          <p:cNvPr id="3" name="Picture 2">
            <a:extLst>
              <a:ext uri="{FF2B5EF4-FFF2-40B4-BE49-F238E27FC236}">
                <a16:creationId xmlns:a16="http://schemas.microsoft.com/office/drawing/2014/main" id="{1E42D790-1455-4426-A4AC-D050DCBFDEA0}"/>
              </a:ext>
            </a:extLst>
          </p:cNvPr>
          <p:cNvPicPr>
            <a:picLocks noChangeAspect="1"/>
          </p:cNvPicPr>
          <p:nvPr/>
        </p:nvPicPr>
        <p:blipFill>
          <a:blip r:embed="rId2"/>
          <a:stretch>
            <a:fillRect/>
          </a:stretch>
        </p:blipFill>
        <p:spPr>
          <a:xfrm>
            <a:off x="5628164" y="2973445"/>
            <a:ext cx="6175852" cy="3097667"/>
          </a:xfrm>
          <a:prstGeom prst="rect">
            <a:avLst/>
          </a:prstGeom>
        </p:spPr>
      </p:pic>
      <p:sp>
        <p:nvSpPr>
          <p:cNvPr id="10" name="Text Placeholder 9">
            <a:extLst>
              <a:ext uri="{FF2B5EF4-FFF2-40B4-BE49-F238E27FC236}">
                <a16:creationId xmlns:a16="http://schemas.microsoft.com/office/drawing/2014/main" id="{B349394E-0D50-437C-9C7D-CE4F68BB798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8320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6" name="Straight Connector 135">
            <a:extLst>
              <a:ext uri="{FF2B5EF4-FFF2-40B4-BE49-F238E27FC236}">
                <a16:creationId xmlns:a16="http://schemas.microsoft.com/office/drawing/2014/main" id="{F859BA1E-EA13-4234-801C-4CFA3F10AC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10413714" cy="0"/>
          </a:xfrm>
          <a:prstGeom prst="line">
            <a:avLst/>
          </a:prstGeom>
          <a:ln>
            <a:solidFill>
              <a:srgbClr val="D8DC65"/>
            </a:solidFill>
          </a:ln>
        </p:spPr>
        <p:style>
          <a:lnRef idx="1">
            <a:schemeClr val="accent1"/>
          </a:lnRef>
          <a:fillRef idx="0">
            <a:schemeClr val="accent1"/>
          </a:fillRef>
          <a:effectRef idx="0">
            <a:schemeClr val="accent1"/>
          </a:effectRef>
          <a:fontRef idx="minor">
            <a:schemeClr val="tx1"/>
          </a:fontRef>
        </p:style>
      </p:cxnSp>
      <p:pic>
        <p:nvPicPr>
          <p:cNvPr id="61444" name="Picture 4" descr="chronicpapilledemapato">
            <a:extLst>
              <a:ext uri="{FF2B5EF4-FFF2-40B4-BE49-F238E27FC236}">
                <a16:creationId xmlns:a16="http://schemas.microsoft.com/office/drawing/2014/main" id="{B0D66910-EAB2-4ED8-B0DB-118C83339C91}"/>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l="10049" r="11196" b="2"/>
          <a:stretch/>
        </p:blipFill>
        <p:spPr>
          <a:xfrm>
            <a:off x="6566262" y="1896863"/>
            <a:ext cx="2328669" cy="386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5" name="Picture 5" descr="pseudotumarVF">
            <a:extLst>
              <a:ext uri="{FF2B5EF4-FFF2-40B4-BE49-F238E27FC236}">
                <a16:creationId xmlns:a16="http://schemas.microsoft.com/office/drawing/2014/main" id="{28A30F8B-E466-4F89-9DC4-88AA3D455D77}"/>
              </a:ext>
            </a:extLst>
          </p:cNvPr>
          <p:cNvPicPr>
            <a:picLocks noGrp="1" noChangeAspect="1" noChangeArrowheads="1"/>
          </p:cNvPicPr>
          <p:nvPr>
            <p:ph sz="quarter" idx="3"/>
          </p:nvPr>
        </p:nvPicPr>
        <p:blipFill rotWithShape="1">
          <a:blip r:embed="rId3">
            <a:extLst>
              <a:ext uri="{28A0092B-C50C-407E-A947-70E740481C1C}">
                <a14:useLocalDpi xmlns:a14="http://schemas.microsoft.com/office/drawing/2010/main" val="0"/>
              </a:ext>
            </a:extLst>
          </a:blip>
          <a:srcRect l="1925" r="2716" b="8"/>
          <a:stretch/>
        </p:blipFill>
        <p:spPr>
          <a:xfrm>
            <a:off x="9058657" y="1905088"/>
            <a:ext cx="2328670" cy="2209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8B92123D-FFF8-4E84-B281-ED218F2A0053}"/>
              </a:ext>
            </a:extLst>
          </p:cNvPr>
          <p:cNvPicPr>
            <a:picLocks noChangeAspect="1"/>
          </p:cNvPicPr>
          <p:nvPr/>
        </p:nvPicPr>
        <p:blipFill rotWithShape="1">
          <a:blip r:embed="rId4">
            <a:extLst>
              <a:ext uri="{28A0092B-C50C-407E-A947-70E740481C1C}">
                <a14:useLocalDpi xmlns:a14="http://schemas.microsoft.com/office/drawing/2010/main" val="0"/>
              </a:ext>
            </a:extLst>
          </a:blip>
          <a:srcRect t="24434" r="4" b="9825"/>
          <a:stretch/>
        </p:blipFill>
        <p:spPr>
          <a:xfrm>
            <a:off x="9055025" y="4279514"/>
            <a:ext cx="2332303" cy="1483520"/>
          </a:xfrm>
          <a:prstGeom prst="rect">
            <a:avLst/>
          </a:prstGeom>
        </p:spPr>
      </p:pic>
      <p:sp>
        <p:nvSpPr>
          <p:cNvPr id="378882" name="Rectangle 2">
            <a:extLst>
              <a:ext uri="{FF2B5EF4-FFF2-40B4-BE49-F238E27FC236}">
                <a16:creationId xmlns:a16="http://schemas.microsoft.com/office/drawing/2014/main" id="{53DF21D4-1FC4-48BE-B294-0EE8715EE9F9}"/>
              </a:ext>
            </a:extLst>
          </p:cNvPr>
          <p:cNvSpPr>
            <a:spLocks noGrp="1" noChangeArrowheads="1"/>
          </p:cNvSpPr>
          <p:nvPr>
            <p:ph type="title"/>
          </p:nvPr>
        </p:nvSpPr>
        <p:spPr>
          <a:xfrm>
            <a:off x="838200" y="365126"/>
            <a:ext cx="10549128" cy="729840"/>
          </a:xfrm>
        </p:spPr>
        <p:txBody>
          <a:bodyPr vert="horz" lIns="91440" tIns="45720" rIns="91440" bIns="45720" rtlCol="0" anchor="b">
            <a:normAutofit/>
          </a:bodyPr>
          <a:lstStyle/>
          <a:p>
            <a:pPr>
              <a:defRPr/>
            </a:pPr>
            <a:r>
              <a:rPr lang="en-US" altLang="en-US" sz="4000" b="1" kern="1200">
                <a:solidFill>
                  <a:schemeClr val="tx1"/>
                </a:solidFill>
                <a:latin typeface="+mj-lt"/>
                <a:ea typeface="+mj-ea"/>
                <a:cs typeface="+mj-cs"/>
              </a:rPr>
              <a:t>Pseudotumor </a:t>
            </a:r>
          </a:p>
        </p:txBody>
      </p:sp>
      <p:sp>
        <p:nvSpPr>
          <p:cNvPr id="378883" name="Rectangle 3">
            <a:extLst>
              <a:ext uri="{FF2B5EF4-FFF2-40B4-BE49-F238E27FC236}">
                <a16:creationId xmlns:a16="http://schemas.microsoft.com/office/drawing/2014/main" id="{1B60F393-EFF7-4F10-A79F-CD7D95ECA31C}"/>
              </a:ext>
            </a:extLst>
          </p:cNvPr>
          <p:cNvSpPr>
            <a:spLocks noGrp="1" noChangeArrowheads="1"/>
          </p:cNvSpPr>
          <p:nvPr>
            <p:ph type="body" sz="half" idx="1"/>
          </p:nvPr>
        </p:nvSpPr>
        <p:spPr>
          <a:xfrm>
            <a:off x="838200" y="1825625"/>
            <a:ext cx="5353050" cy="4351338"/>
          </a:xfrm>
        </p:spPr>
        <p:txBody>
          <a:bodyPr vert="horz" lIns="91440" tIns="45720" rIns="91440" bIns="45720" rtlCol="0">
            <a:normAutofit/>
          </a:bodyPr>
          <a:lstStyle/>
          <a:p>
            <a:pPr>
              <a:buClr>
                <a:srgbClr val="7C3E2F"/>
              </a:buClr>
              <a:buFont typeface="Arial" panose="020B0604020202020204" pitchFamily="34" charset="0"/>
              <a:buChar char="•"/>
              <a:defRPr/>
            </a:pPr>
            <a:r>
              <a:rPr lang="en-US" altLang="en-US" sz="2000">
                <a:solidFill>
                  <a:schemeClr val="tx1"/>
                </a:solidFill>
              </a:rPr>
              <a:t>Headache:  Unremarkable daily headache</a:t>
            </a:r>
          </a:p>
          <a:p>
            <a:pPr>
              <a:buClr>
                <a:srgbClr val="7C3E2F"/>
              </a:buClr>
              <a:buFont typeface="Arial" panose="020B0604020202020204" pitchFamily="34" charset="0"/>
              <a:buChar char="•"/>
              <a:defRPr/>
            </a:pPr>
            <a:r>
              <a:rPr lang="en-US" altLang="en-US" sz="2000">
                <a:solidFill>
                  <a:schemeClr val="tx1"/>
                </a:solidFill>
              </a:rPr>
              <a:t>May have coocurrence with migraine</a:t>
            </a:r>
          </a:p>
          <a:p>
            <a:pPr>
              <a:buClr>
                <a:srgbClr val="7C3E2F"/>
              </a:buClr>
              <a:buFont typeface="Arial" panose="020B0604020202020204" pitchFamily="34" charset="0"/>
              <a:buChar char="•"/>
              <a:defRPr/>
            </a:pPr>
            <a:r>
              <a:rPr lang="en-US" altLang="en-US" sz="2000">
                <a:solidFill>
                  <a:schemeClr val="tx1"/>
                </a:solidFill>
              </a:rPr>
              <a:t>Pulsatile tinnitus, TVOs</a:t>
            </a:r>
          </a:p>
          <a:p>
            <a:pPr>
              <a:buClr>
                <a:srgbClr val="7C3E2F"/>
              </a:buClr>
              <a:buFont typeface="Arial" panose="020B0604020202020204" pitchFamily="34" charset="0"/>
              <a:buChar char="•"/>
              <a:defRPr/>
            </a:pPr>
            <a:r>
              <a:rPr lang="en-US" altLang="en-US" sz="2000">
                <a:solidFill>
                  <a:schemeClr val="tx1"/>
                </a:solidFill>
              </a:rPr>
              <a:t>Papilledema</a:t>
            </a:r>
          </a:p>
          <a:p>
            <a:pPr lvl="1">
              <a:buClr>
                <a:srgbClr val="7C3E2F"/>
              </a:buClr>
              <a:buFont typeface="Arial" panose="020B0604020202020204" pitchFamily="34" charset="0"/>
              <a:buChar char="•"/>
              <a:defRPr/>
            </a:pPr>
            <a:r>
              <a:rPr lang="en-US" altLang="en-US">
                <a:solidFill>
                  <a:schemeClr val="tx1"/>
                </a:solidFill>
              </a:rPr>
              <a:t>Enlargement of blind spot</a:t>
            </a:r>
          </a:p>
          <a:p>
            <a:pPr lvl="1">
              <a:buClr>
                <a:srgbClr val="7C3E2F"/>
              </a:buClr>
              <a:buFont typeface="Arial" panose="020B0604020202020204" pitchFamily="34" charset="0"/>
              <a:buChar char="•"/>
              <a:defRPr/>
            </a:pPr>
            <a:r>
              <a:rPr lang="en-US" altLang="en-US">
                <a:solidFill>
                  <a:schemeClr val="tx1"/>
                </a:solidFill>
              </a:rPr>
              <a:t>Loss of inferonasal field</a:t>
            </a:r>
          </a:p>
          <a:p>
            <a:pPr lvl="1">
              <a:buClr>
                <a:srgbClr val="7C3E2F"/>
              </a:buClr>
              <a:buFont typeface="Arial" panose="020B0604020202020204" pitchFamily="34" charset="0"/>
              <a:buChar char="•"/>
              <a:defRPr/>
            </a:pPr>
            <a:r>
              <a:rPr lang="en-US" altLang="en-US">
                <a:solidFill>
                  <a:schemeClr val="tx1"/>
                </a:solidFill>
              </a:rPr>
              <a:t>other</a:t>
            </a:r>
          </a:p>
          <a:p>
            <a:pPr>
              <a:buClr>
                <a:srgbClr val="7C3E2F"/>
              </a:buClr>
              <a:buFont typeface="Arial" panose="020B0604020202020204" pitchFamily="34" charset="0"/>
              <a:buChar char="•"/>
              <a:defRPr/>
            </a:pPr>
            <a:r>
              <a:rPr lang="en-US" altLang="en-US" sz="2000">
                <a:solidFill>
                  <a:schemeClr val="tx1"/>
                </a:solidFill>
              </a:rPr>
              <a:t>6</a:t>
            </a:r>
            <a:r>
              <a:rPr lang="en-US" altLang="en-US" sz="2000" baseline="30000">
                <a:solidFill>
                  <a:schemeClr val="tx1"/>
                </a:solidFill>
              </a:rPr>
              <a:t>th</a:t>
            </a:r>
            <a:r>
              <a:rPr lang="en-US" altLang="en-US" sz="2000">
                <a:solidFill>
                  <a:schemeClr val="tx1"/>
                </a:solidFill>
              </a:rPr>
              <a:t> Nerve palsy in 10 – 20%</a:t>
            </a:r>
          </a:p>
          <a:p>
            <a:pPr>
              <a:buClr>
                <a:srgbClr val="7C3E2F"/>
              </a:buClr>
              <a:buFont typeface="Arial" panose="020B0604020202020204" pitchFamily="34" charset="0"/>
              <a:buChar char="•"/>
              <a:defRPr/>
            </a:pPr>
            <a:r>
              <a:rPr lang="en-US" altLang="en-US" sz="2000">
                <a:solidFill>
                  <a:schemeClr val="tx1"/>
                </a:solidFill>
              </a:rPr>
              <a:t>Empty Sella</a:t>
            </a:r>
          </a:p>
          <a:p>
            <a:pPr>
              <a:buClr>
                <a:srgbClr val="7C3E2F"/>
              </a:buClr>
              <a:buFont typeface="Arial" panose="020B0604020202020204" pitchFamily="34" charset="0"/>
              <a:buChar char="•"/>
              <a:defRPr/>
            </a:pPr>
            <a:r>
              <a:rPr lang="en-US" altLang="en-US" sz="2000">
                <a:solidFill>
                  <a:schemeClr val="tx1"/>
                </a:solidFill>
              </a:rPr>
              <a:t>Lateral Sinus Abnormality</a:t>
            </a:r>
          </a:p>
        </p:txBody>
      </p:sp>
    </p:spTree>
    <p:extLst>
      <p:ext uri="{BB962C8B-B14F-4D97-AF65-F5344CB8AC3E}">
        <p14:creationId xmlns:p14="http://schemas.microsoft.com/office/powerpoint/2010/main" val="69581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6">
            <a:extLst>
              <a:ext uri="{FF2B5EF4-FFF2-40B4-BE49-F238E27FC236}">
                <a16:creationId xmlns:a16="http://schemas.microsoft.com/office/drawing/2014/main" id="{566E2763-93E0-4AC0-9CF1-B42AFA4B86C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853944" y="803049"/>
            <a:ext cx="2040940" cy="5102352"/>
          </a:xfrm>
          <a:prstGeom prst="rect">
            <a:avLst/>
          </a:prstGeom>
          <a:effectLst/>
        </p:spPr>
      </p:pic>
      <p:sp>
        <p:nvSpPr>
          <p:cNvPr id="20" name="Title 1">
            <a:extLst>
              <a:ext uri="{FF2B5EF4-FFF2-40B4-BE49-F238E27FC236}">
                <a16:creationId xmlns:a16="http://schemas.microsoft.com/office/drawing/2014/main" id="{D92AF22D-706F-4915-92EB-1E307ECCAACE}"/>
              </a:ext>
            </a:extLst>
          </p:cNvPr>
          <p:cNvSpPr>
            <a:spLocks noGrp="1"/>
          </p:cNvSpPr>
          <p:nvPr>
            <p:ph type="title"/>
          </p:nvPr>
        </p:nvSpPr>
        <p:spPr>
          <a:xfrm>
            <a:off x="648929" y="228600"/>
            <a:ext cx="6422849" cy="930729"/>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Pseudotumor</a:t>
            </a:r>
          </a:p>
        </p:txBody>
      </p:sp>
      <p:sp>
        <p:nvSpPr>
          <p:cNvPr id="21" name="Content Placeholder 2">
            <a:extLst>
              <a:ext uri="{FF2B5EF4-FFF2-40B4-BE49-F238E27FC236}">
                <a16:creationId xmlns:a16="http://schemas.microsoft.com/office/drawing/2014/main" id="{2AE54655-2A73-4DBF-884B-BC37030310E0}"/>
              </a:ext>
            </a:extLst>
          </p:cNvPr>
          <p:cNvSpPr>
            <a:spLocks noGrp="1"/>
          </p:cNvSpPr>
          <p:nvPr>
            <p:ph sz="half" idx="1"/>
          </p:nvPr>
        </p:nvSpPr>
        <p:spPr>
          <a:xfrm>
            <a:off x="648931" y="1605644"/>
            <a:ext cx="6422848" cy="4618176"/>
          </a:xfrm>
        </p:spPr>
        <p:txBody>
          <a:bodyPr vert="horz" lIns="91440" tIns="45720" rIns="91440" bIns="45720" rtlCol="0">
            <a:normAutofit/>
          </a:bodyPr>
          <a:lstStyle/>
          <a:p>
            <a:pPr>
              <a:buFont typeface="Arial" panose="020B0604020202020204" pitchFamily="34" charset="0"/>
              <a:buChar char="•"/>
            </a:pPr>
            <a:r>
              <a:rPr lang="en-US" sz="2000" dirty="0">
                <a:solidFill>
                  <a:schemeClr val="tx1"/>
                </a:solidFill>
              </a:rPr>
              <a:t>Risk factors include female gender and obesity</a:t>
            </a:r>
          </a:p>
          <a:p>
            <a:pPr>
              <a:buFont typeface="Arial" panose="020B0604020202020204" pitchFamily="34" charset="0"/>
              <a:buChar char="•"/>
            </a:pPr>
            <a:r>
              <a:rPr lang="en-US" sz="2000" dirty="0">
                <a:solidFill>
                  <a:schemeClr val="tx1"/>
                </a:solidFill>
              </a:rPr>
              <a:t>Not all cases are idiopathic</a:t>
            </a:r>
          </a:p>
          <a:p>
            <a:pPr lvl="1">
              <a:buFont typeface="Arial" panose="020B0604020202020204" pitchFamily="34" charset="0"/>
              <a:buChar char="•"/>
            </a:pPr>
            <a:r>
              <a:rPr lang="en-US" sz="1600" dirty="0">
                <a:solidFill>
                  <a:schemeClr val="tx1"/>
                </a:solidFill>
              </a:rPr>
              <a:t>Increased risk of thrombosis with cigarette smoking and with the use of oral contraception.</a:t>
            </a:r>
          </a:p>
          <a:p>
            <a:pPr>
              <a:buFont typeface="Arial" panose="020B0604020202020204" pitchFamily="34" charset="0"/>
              <a:buChar char="•"/>
            </a:pPr>
            <a:r>
              <a:rPr lang="en-US" sz="2000" dirty="0">
                <a:solidFill>
                  <a:schemeClr val="tx1"/>
                </a:solidFill>
              </a:rPr>
              <a:t>NORDIC IIHT trial demonstrated safety and efficacy of acetazolamide for </a:t>
            </a:r>
            <a:r>
              <a:rPr lang="en-US" sz="2000" dirty="0" err="1">
                <a:solidFill>
                  <a:schemeClr val="tx1"/>
                </a:solidFill>
              </a:rPr>
              <a:t>pseudotumour</a:t>
            </a:r>
            <a:endParaRPr lang="en-US" sz="2000" dirty="0">
              <a:solidFill>
                <a:schemeClr val="tx1"/>
              </a:solidFill>
            </a:endParaRPr>
          </a:p>
          <a:p>
            <a:pPr lvl="1">
              <a:buFont typeface="Arial" panose="020B0604020202020204" pitchFamily="34" charset="0"/>
              <a:buChar char="•"/>
            </a:pPr>
            <a:r>
              <a:rPr lang="en-US" sz="1600" dirty="0">
                <a:solidFill>
                  <a:schemeClr val="tx1"/>
                </a:solidFill>
              </a:rPr>
              <a:t>38/86 tolerated the 4 grams per day in study</a:t>
            </a:r>
          </a:p>
          <a:p>
            <a:pPr lvl="1">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2000" dirty="0">
                <a:solidFill>
                  <a:schemeClr val="tx1"/>
                </a:solidFill>
              </a:rPr>
              <a:t>There is mixed evidence for the use </a:t>
            </a:r>
            <a:r>
              <a:rPr lang="en-US" sz="2000">
                <a:solidFill>
                  <a:schemeClr val="tx1"/>
                </a:solidFill>
              </a:rPr>
              <a:t>of stenting</a:t>
            </a:r>
            <a:endParaRPr lang="en-US" sz="2000" dirty="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Shunts are possible, but complications common</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Optic Nerve Fenestration is option to preserve vision</a:t>
            </a:r>
          </a:p>
        </p:txBody>
      </p:sp>
      <p:sp>
        <p:nvSpPr>
          <p:cNvPr id="5" name="Slide Number Placeholder 4">
            <a:extLst>
              <a:ext uri="{FF2B5EF4-FFF2-40B4-BE49-F238E27FC236}">
                <a16:creationId xmlns:a16="http://schemas.microsoft.com/office/drawing/2014/main" id="{129BDB3C-7482-428E-8328-B657917F2DC4}"/>
              </a:ext>
            </a:extLst>
          </p:cNvPr>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l">
              <a:spcAft>
                <a:spcPts val="600"/>
              </a:spcAft>
            </a:pPr>
            <a:fld id="{EC6796C0-0133-4DD7-89B5-ABF0770FD54C}" type="slidenum">
              <a:rPr lang="en-US">
                <a:solidFill>
                  <a:srgbClr val="404040"/>
                </a:solidFill>
              </a:rPr>
              <a:pPr algn="l">
                <a:spcAft>
                  <a:spcPts val="600"/>
                </a:spcAft>
              </a:pPr>
              <a:t>22</a:t>
            </a:fld>
            <a:endParaRPr lang="en-US">
              <a:solidFill>
                <a:srgbClr val="404040"/>
              </a:solidFill>
            </a:endParaRPr>
          </a:p>
        </p:txBody>
      </p:sp>
    </p:spTree>
    <p:extLst>
      <p:ext uri="{BB962C8B-B14F-4D97-AF65-F5344CB8AC3E}">
        <p14:creationId xmlns:p14="http://schemas.microsoft.com/office/powerpoint/2010/main" val="2498381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468" name="Picture 4" descr="atecomrv">
            <a:extLst>
              <a:ext uri="{FF2B5EF4-FFF2-40B4-BE49-F238E27FC236}">
                <a16:creationId xmlns:a16="http://schemas.microsoft.com/office/drawing/2014/main" id="{C8528989-9CCB-4328-8C1A-623176AFD5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2394" y="628650"/>
            <a:ext cx="3177469" cy="5449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 name="Rectangle 73">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2229BA75-78DD-4A6E-8CD7-A19438FAEBD0}"/>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090338" y="1093080"/>
            <a:ext cx="2804299" cy="1710622"/>
          </a:xfrm>
          <a:prstGeom prst="rect">
            <a:avLst/>
          </a:prstGeom>
        </p:spPr>
      </p:pic>
      <p:sp>
        <p:nvSpPr>
          <p:cNvPr id="76" name="Rectangle 75">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AE18D50-DCB2-4B40-855B-687E4B575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415" y="1053345"/>
            <a:ext cx="2775335" cy="1790091"/>
          </a:xfrm>
          <a:prstGeom prst="rect">
            <a:avLst/>
          </a:prstGeom>
        </p:spPr>
      </p:pic>
      <p:cxnSp>
        <p:nvCxnSpPr>
          <p:cNvPr id="78" name="Straight Connector 77">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79906" name="Rectangle 2">
            <a:extLst>
              <a:ext uri="{FF2B5EF4-FFF2-40B4-BE49-F238E27FC236}">
                <a16:creationId xmlns:a16="http://schemas.microsoft.com/office/drawing/2014/main" id="{329AE39B-5838-4CDB-9D61-EBD1740CDCE6}"/>
              </a:ext>
            </a:extLst>
          </p:cNvPr>
          <p:cNvSpPr>
            <a:spLocks noGrp="1" noChangeArrowheads="1"/>
          </p:cNvSpPr>
          <p:nvPr>
            <p:ph type="title"/>
          </p:nvPr>
        </p:nvSpPr>
        <p:spPr>
          <a:xfrm>
            <a:off x="5021821" y="4004732"/>
            <a:ext cx="6465287" cy="1324235"/>
          </a:xfrm>
        </p:spPr>
        <p:txBody>
          <a:bodyPr vert="horz" lIns="91440" tIns="45720" rIns="91440" bIns="45720" rtlCol="0" anchor="b">
            <a:normAutofit/>
          </a:bodyPr>
          <a:lstStyle/>
          <a:p>
            <a:pPr>
              <a:defRPr/>
            </a:pPr>
            <a:r>
              <a:rPr lang="en-US" altLang="en-US" sz="4400" b="1">
                <a:solidFill>
                  <a:schemeClr val="tx1"/>
                </a:solidFill>
              </a:rPr>
              <a:t>MRI Findings in Pseudotumor</a:t>
            </a:r>
          </a:p>
        </p:txBody>
      </p:sp>
    </p:spTree>
    <p:extLst>
      <p:ext uri="{BB962C8B-B14F-4D97-AF65-F5344CB8AC3E}">
        <p14:creationId xmlns:p14="http://schemas.microsoft.com/office/powerpoint/2010/main" val="1692058204"/>
      </p:ext>
    </p:extLst>
  </p:cSld>
  <p:clrMapOvr>
    <a:overrideClrMapping bg1="dk1" tx1="lt1" bg2="dk2" tx2="lt2" accent1="accent1" accent2="accent2" accent3="accent3" accent4="accent4" accent5="accent5" accent6="accent6" hlink="hlink" folHlink="folHlink"/>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6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01A55A-8491-4198-8DFA-31F975D0F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91141"/>
            <a:ext cx="7188199" cy="4672329"/>
          </a:xfrm>
          <a:prstGeom prst="rect">
            <a:avLst/>
          </a:prstGeom>
        </p:spPr>
      </p:pic>
      <p:sp>
        <p:nvSpPr>
          <p:cNvPr id="2" name="Title 1"/>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7.2 Headache attributed to low cerebrospinal fluid pressure</a:t>
            </a:r>
          </a:p>
        </p:txBody>
      </p:sp>
    </p:spTree>
    <p:extLst>
      <p:ext uri="{BB962C8B-B14F-4D97-AF65-F5344CB8AC3E}">
        <p14:creationId xmlns:p14="http://schemas.microsoft.com/office/powerpoint/2010/main" val="374724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b="1" dirty="0"/>
              <a:t>7.2.1 Post-</a:t>
            </a:r>
            <a:r>
              <a:rPr lang="en-US" b="1" dirty="0" err="1"/>
              <a:t>dural</a:t>
            </a:r>
            <a:r>
              <a:rPr lang="en-US" b="1" dirty="0"/>
              <a:t> puncture headache</a:t>
            </a:r>
          </a:p>
        </p:txBody>
      </p:sp>
      <p:sp>
        <p:nvSpPr>
          <p:cNvPr id="3" name="Content Placeholder 2"/>
          <p:cNvSpPr>
            <a:spLocks noGrp="1"/>
          </p:cNvSpPr>
          <p:nvPr>
            <p:ph idx="1"/>
          </p:nvPr>
        </p:nvSpPr>
        <p:spPr>
          <a:xfrm>
            <a:off x="1752600" y="1387928"/>
            <a:ext cx="8458200" cy="5012871"/>
          </a:xfrm>
        </p:spPr>
        <p:txBody>
          <a:bodyPr>
            <a:normAutofit lnSpcReduction="10000"/>
          </a:bodyPr>
          <a:lstStyle/>
          <a:p>
            <a:r>
              <a:rPr lang="en-US" dirty="0"/>
              <a:t>A.  Headache worsens within 15 minutes after sitting or standing and improves within 15 minutes of lying and has at least 1 of the following</a:t>
            </a:r>
          </a:p>
          <a:p>
            <a:pPr lvl="1"/>
            <a:r>
              <a:rPr lang="en-US" dirty="0"/>
              <a:t>Neck stiffness, tinnitus, </a:t>
            </a:r>
            <a:r>
              <a:rPr lang="en-US" dirty="0" err="1"/>
              <a:t>hypacusia</a:t>
            </a:r>
            <a:r>
              <a:rPr lang="en-US" dirty="0"/>
              <a:t>, photophobia, nausea</a:t>
            </a:r>
          </a:p>
          <a:p>
            <a:pPr lvl="1"/>
            <a:endParaRPr lang="en-US" dirty="0"/>
          </a:p>
          <a:p>
            <a:r>
              <a:rPr lang="en-US" dirty="0"/>
              <a:t>B. Dural puncture has been performed</a:t>
            </a:r>
          </a:p>
          <a:p>
            <a:endParaRPr lang="en-US" dirty="0"/>
          </a:p>
          <a:p>
            <a:r>
              <a:rPr lang="en-US" dirty="0"/>
              <a:t>C.  Headache develops within 5 days after </a:t>
            </a:r>
            <a:r>
              <a:rPr lang="en-US" dirty="0" err="1"/>
              <a:t>dural</a:t>
            </a:r>
            <a:r>
              <a:rPr lang="en-US" dirty="0"/>
              <a:t> puncture</a:t>
            </a:r>
          </a:p>
          <a:p>
            <a:endParaRPr lang="en-US" dirty="0"/>
          </a:p>
          <a:p>
            <a:r>
              <a:rPr lang="en-US" dirty="0"/>
              <a:t>D.  Headache resolves either:</a:t>
            </a:r>
          </a:p>
          <a:p>
            <a:pPr lvl="1"/>
            <a:r>
              <a:rPr lang="en-US" dirty="0"/>
              <a:t>Spontaneously within 1 week</a:t>
            </a:r>
          </a:p>
          <a:p>
            <a:pPr lvl="1"/>
            <a:r>
              <a:rPr lang="en-US" dirty="0"/>
              <a:t>Within 48 hours after effective treatment of the spinal fluid leak (usually by blood patch)</a:t>
            </a:r>
          </a:p>
          <a:p>
            <a:pPr lvl="1"/>
            <a:r>
              <a:rPr lang="en-US" dirty="0"/>
              <a:t>(True in 95% of cases)</a:t>
            </a:r>
          </a:p>
        </p:txBody>
      </p:sp>
    </p:spTree>
    <p:extLst>
      <p:ext uri="{BB962C8B-B14F-4D97-AF65-F5344CB8AC3E}">
        <p14:creationId xmlns:p14="http://schemas.microsoft.com/office/powerpoint/2010/main" val="117441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pPr algn="ctr"/>
            <a:r>
              <a:rPr lang="en-US" b="1" dirty="0">
                <a:solidFill>
                  <a:schemeClr val="tx1"/>
                </a:solidFill>
              </a:rPr>
              <a:t>7.2.2 CSF Fistula Headache</a:t>
            </a:r>
          </a:p>
        </p:txBody>
      </p:sp>
      <p:sp>
        <p:nvSpPr>
          <p:cNvPr id="3" name="Content Placeholder 2"/>
          <p:cNvSpPr>
            <a:spLocks noGrp="1"/>
          </p:cNvSpPr>
          <p:nvPr>
            <p:ph idx="1"/>
          </p:nvPr>
        </p:nvSpPr>
        <p:spPr>
          <a:xfrm>
            <a:off x="1676400" y="1295400"/>
            <a:ext cx="8763000" cy="5105400"/>
          </a:xfrm>
        </p:spPr>
        <p:txBody>
          <a:bodyPr>
            <a:normAutofit/>
          </a:bodyPr>
          <a:lstStyle/>
          <a:p>
            <a:r>
              <a:rPr lang="en-US" dirty="0"/>
              <a:t>A.  Headache worsens within 15 minutes after sitting or standing with at least one of the following:</a:t>
            </a:r>
          </a:p>
          <a:p>
            <a:pPr lvl="1"/>
            <a:r>
              <a:rPr lang="en-US" dirty="0"/>
              <a:t>Neck stiffness, tinnitus, </a:t>
            </a:r>
            <a:r>
              <a:rPr lang="en-US" dirty="0" err="1"/>
              <a:t>hypacusis</a:t>
            </a:r>
            <a:r>
              <a:rPr lang="en-US" dirty="0"/>
              <a:t>, photophobia, nausea</a:t>
            </a:r>
          </a:p>
          <a:p>
            <a:r>
              <a:rPr lang="en-US" dirty="0"/>
              <a:t>B.  A known procedure or trauma has caused persistent CSF leakage with at least one of the following:</a:t>
            </a:r>
          </a:p>
          <a:p>
            <a:pPr lvl="1"/>
            <a:r>
              <a:rPr lang="en-US" dirty="0"/>
              <a:t>Evidence of low CSF pressure on MRI</a:t>
            </a:r>
          </a:p>
          <a:p>
            <a:pPr lvl="1"/>
            <a:r>
              <a:rPr lang="en-US" dirty="0"/>
              <a:t>Evidence of CSF leakage on myelography, CT myelography or cisternography</a:t>
            </a:r>
          </a:p>
          <a:p>
            <a:pPr lvl="1"/>
            <a:r>
              <a:rPr lang="en-US" dirty="0"/>
              <a:t>CSF pressure &lt;60mm H2O in sitting position</a:t>
            </a:r>
          </a:p>
          <a:p>
            <a:r>
              <a:rPr lang="en-US" dirty="0"/>
              <a:t>C.  Headache develops in close temporal relation to CSF leakage</a:t>
            </a:r>
          </a:p>
          <a:p>
            <a:r>
              <a:rPr lang="en-US" dirty="0"/>
              <a:t>D.  Headache resolves within 7 days of sealing the CSF leak</a:t>
            </a:r>
          </a:p>
          <a:p>
            <a:endParaRPr lang="en-US" dirty="0"/>
          </a:p>
        </p:txBody>
      </p:sp>
    </p:spTree>
    <p:extLst>
      <p:ext uri="{BB962C8B-B14F-4D97-AF65-F5344CB8AC3E}">
        <p14:creationId xmlns:p14="http://schemas.microsoft.com/office/powerpoint/2010/main" val="114522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57" y="0"/>
            <a:ext cx="11272157" cy="1219200"/>
          </a:xfrm>
        </p:spPr>
        <p:txBody>
          <a:bodyPr>
            <a:normAutofit/>
          </a:bodyPr>
          <a:lstStyle/>
          <a:p>
            <a:pPr algn="ctr"/>
            <a:r>
              <a:rPr lang="en-US" b="1" dirty="0"/>
              <a:t>7.2.3 Headache Attributed to Spontaneous (Idiopathic) CSF Leak</a:t>
            </a:r>
          </a:p>
        </p:txBody>
      </p:sp>
      <p:sp>
        <p:nvSpPr>
          <p:cNvPr id="3" name="Content Placeholder 2"/>
          <p:cNvSpPr>
            <a:spLocks noGrp="1"/>
          </p:cNvSpPr>
          <p:nvPr>
            <p:ph idx="1"/>
          </p:nvPr>
        </p:nvSpPr>
        <p:spPr>
          <a:xfrm>
            <a:off x="1981200" y="1371600"/>
            <a:ext cx="8229600" cy="5105400"/>
          </a:xfrm>
        </p:spPr>
        <p:txBody>
          <a:bodyPr>
            <a:normAutofit/>
          </a:bodyPr>
          <a:lstStyle/>
          <a:p>
            <a:r>
              <a:rPr lang="en-US" dirty="0"/>
              <a:t>A.  Diffuse or dull headache that worsens within 15 minutes after sitting or standing with at least one of the following:</a:t>
            </a:r>
          </a:p>
          <a:p>
            <a:pPr lvl="1"/>
            <a:r>
              <a:rPr lang="en-US" dirty="0"/>
              <a:t>Neck stiffness, tinnitus, </a:t>
            </a:r>
            <a:r>
              <a:rPr lang="en-US" dirty="0" err="1"/>
              <a:t>hypacusia</a:t>
            </a:r>
            <a:r>
              <a:rPr lang="en-US" dirty="0"/>
              <a:t>, photophobia, nausea</a:t>
            </a:r>
          </a:p>
          <a:p>
            <a:r>
              <a:rPr lang="en-US" dirty="0"/>
              <a:t>B.  At least one of the following:</a:t>
            </a:r>
          </a:p>
          <a:p>
            <a:pPr lvl="1"/>
            <a:r>
              <a:rPr lang="en-US" dirty="0"/>
              <a:t>Evidence of low CSF pressure on MRI</a:t>
            </a:r>
          </a:p>
          <a:p>
            <a:pPr lvl="1"/>
            <a:r>
              <a:rPr lang="en-US" dirty="0"/>
              <a:t>Evidence of CSF leakage on </a:t>
            </a:r>
            <a:r>
              <a:rPr lang="en-US" dirty="0" err="1"/>
              <a:t>myelography</a:t>
            </a:r>
            <a:r>
              <a:rPr lang="en-US" dirty="0"/>
              <a:t>, CT </a:t>
            </a:r>
            <a:r>
              <a:rPr lang="en-US" dirty="0" err="1"/>
              <a:t>myelography</a:t>
            </a:r>
            <a:r>
              <a:rPr lang="en-US" dirty="0"/>
              <a:t> or </a:t>
            </a:r>
            <a:r>
              <a:rPr lang="en-US" dirty="0" err="1"/>
              <a:t>cisternography</a:t>
            </a:r>
            <a:endParaRPr lang="en-US" dirty="0"/>
          </a:p>
          <a:p>
            <a:pPr lvl="1"/>
            <a:r>
              <a:rPr lang="en-US" dirty="0"/>
              <a:t>CSF pressure &lt;60mm H2O in sitting position</a:t>
            </a:r>
          </a:p>
          <a:p>
            <a:r>
              <a:rPr lang="en-US" dirty="0"/>
              <a:t>C.  No history of </a:t>
            </a:r>
            <a:r>
              <a:rPr lang="en-US" dirty="0" err="1"/>
              <a:t>dural</a:t>
            </a:r>
            <a:r>
              <a:rPr lang="en-US" dirty="0"/>
              <a:t> puncture or other causes of CSF Fistula</a:t>
            </a:r>
          </a:p>
          <a:p>
            <a:r>
              <a:rPr lang="en-US" dirty="0"/>
              <a:t>Headache resolves within 72 hours after epidural blood patching</a:t>
            </a:r>
          </a:p>
          <a:p>
            <a:endParaRPr lang="en-US" dirty="0"/>
          </a:p>
        </p:txBody>
      </p:sp>
    </p:spTree>
    <p:extLst>
      <p:ext uri="{BB962C8B-B14F-4D97-AF65-F5344CB8AC3E}">
        <p14:creationId xmlns:p14="http://schemas.microsoft.com/office/powerpoint/2010/main" val="177526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023257" y="1628775"/>
            <a:ext cx="10575472" cy="4895850"/>
          </a:xfrm>
        </p:spPr>
        <p:txBody>
          <a:bodyPr/>
          <a:lstStyle/>
          <a:p>
            <a:pPr eaLnBrk="1" hangingPunct="1">
              <a:buClr>
                <a:srgbClr val="FFFF65"/>
              </a:buClr>
              <a:buFont typeface="Wingdings" pitchFamily="2" charset="2"/>
              <a:buChar char="l"/>
            </a:pPr>
            <a:endParaRPr lang="en-US" sz="2800"/>
          </a:p>
          <a:p>
            <a:pPr eaLnBrk="1" hangingPunct="1">
              <a:buClr>
                <a:srgbClr val="FFFF65"/>
              </a:buClr>
              <a:buFont typeface="Wingdings" pitchFamily="2" charset="2"/>
              <a:buChar char="l"/>
            </a:pPr>
            <a:r>
              <a:rPr lang="en-US" sz="2800"/>
              <a:t>Diffuse pachymeningeal (dural) enhancement</a:t>
            </a:r>
          </a:p>
          <a:p>
            <a:pPr eaLnBrk="1" hangingPunct="1">
              <a:buClr>
                <a:srgbClr val="FFFF65"/>
              </a:buClr>
              <a:buFont typeface="Wingdings" pitchFamily="2" charset="2"/>
              <a:buChar char="l"/>
            </a:pPr>
            <a:r>
              <a:rPr lang="en-US" sz="2800"/>
              <a:t>Bilateral subdural effusion/hematomas</a:t>
            </a:r>
          </a:p>
          <a:p>
            <a:pPr eaLnBrk="1" hangingPunct="1">
              <a:buClr>
                <a:srgbClr val="FFFF65"/>
              </a:buClr>
              <a:buFont typeface="Wingdings" pitchFamily="2" charset="2"/>
              <a:buChar char="l"/>
            </a:pPr>
            <a:r>
              <a:rPr lang="en-US" sz="2800"/>
              <a:t>Downward displacement of brain</a:t>
            </a:r>
          </a:p>
          <a:p>
            <a:pPr eaLnBrk="1" hangingPunct="1">
              <a:buClr>
                <a:srgbClr val="FFFF65"/>
              </a:buClr>
              <a:buFont typeface="Wingdings" pitchFamily="2" charset="2"/>
              <a:buChar char="l"/>
            </a:pPr>
            <a:r>
              <a:rPr lang="en-US" sz="2800"/>
              <a:t>Enlargement of pituitary gland</a:t>
            </a:r>
            <a:endParaRPr lang="th-TH" sz="2800"/>
          </a:p>
          <a:p>
            <a:pPr eaLnBrk="1" hangingPunct="1">
              <a:buClr>
                <a:srgbClr val="FFFF65"/>
              </a:buClr>
              <a:buFont typeface="Wingdings" pitchFamily="2" charset="2"/>
              <a:buChar char="l"/>
            </a:pPr>
            <a:r>
              <a:rPr lang="en-US" sz="2800"/>
              <a:t>Engorgement of dural venous sinuses</a:t>
            </a:r>
          </a:p>
          <a:p>
            <a:pPr eaLnBrk="1" hangingPunct="1">
              <a:buClr>
                <a:srgbClr val="FFFF65"/>
              </a:buClr>
              <a:buFont typeface="Wingdings" pitchFamily="2" charset="2"/>
              <a:buChar char="l"/>
            </a:pPr>
            <a:r>
              <a:rPr lang="en-US" sz="2800"/>
              <a:t>Prominence of spinal epidural venous plexus</a:t>
            </a:r>
          </a:p>
          <a:p>
            <a:pPr eaLnBrk="1" hangingPunct="1">
              <a:buClr>
                <a:srgbClr val="FFFF65"/>
              </a:buClr>
              <a:buFont typeface="Wingdings" pitchFamily="2" charset="2"/>
              <a:buChar char="l"/>
            </a:pPr>
            <a:r>
              <a:rPr lang="en-US" sz="2800"/>
              <a:t>Venous sinus thrombosis &amp; isolated cortical vein thrombosis</a:t>
            </a:r>
            <a:endParaRPr lang="th-TH" sz="2800"/>
          </a:p>
        </p:txBody>
      </p:sp>
      <p:sp>
        <p:nvSpPr>
          <p:cNvPr id="7172" name="Text Box 5"/>
          <p:cNvSpPr txBox="1">
            <a:spLocks noChangeArrowheads="1"/>
          </p:cNvSpPr>
          <p:nvPr/>
        </p:nvSpPr>
        <p:spPr bwMode="auto">
          <a:xfrm>
            <a:off x="4656138" y="6165850"/>
            <a:ext cx="554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r" eaLnBrk="1" hangingPunct="1">
              <a:spcBef>
                <a:spcPct val="50000"/>
              </a:spcBef>
            </a:pPr>
            <a:r>
              <a:rPr lang="en-US" sz="1600" i="1">
                <a:solidFill>
                  <a:schemeClr val="folHlink"/>
                </a:solidFill>
              </a:rPr>
              <a:t>AJNR 2008.; 29:1164-70</a:t>
            </a:r>
            <a:endParaRPr lang="th-TH" sz="1600" i="1">
              <a:solidFill>
                <a:schemeClr val="folHlink"/>
              </a:solidFill>
            </a:endParaRPr>
          </a:p>
        </p:txBody>
      </p:sp>
      <p:sp>
        <p:nvSpPr>
          <p:cNvPr id="2" name="TextBox 1">
            <a:extLst>
              <a:ext uri="{FF2B5EF4-FFF2-40B4-BE49-F238E27FC236}">
                <a16:creationId xmlns:a16="http://schemas.microsoft.com/office/drawing/2014/main" id="{29842B52-5BF8-491A-8CB1-217D6250DE62}"/>
              </a:ext>
            </a:extLst>
          </p:cNvPr>
          <p:cNvSpPr txBox="1"/>
          <p:nvPr/>
        </p:nvSpPr>
        <p:spPr>
          <a:xfrm>
            <a:off x="1524000" y="435428"/>
            <a:ext cx="8697913" cy="523220"/>
          </a:xfrm>
          <a:prstGeom prst="rect">
            <a:avLst/>
          </a:prstGeom>
          <a:noFill/>
        </p:spPr>
        <p:txBody>
          <a:bodyPr wrap="square" rtlCol="0">
            <a:spAutoFit/>
          </a:bodyPr>
          <a:lstStyle/>
          <a:p>
            <a:pPr algn="ctr"/>
            <a:r>
              <a:rPr lang="en-US" sz="2800" b="1" dirty="0"/>
              <a:t>MRI Signs of Intracranial Hypotension</a:t>
            </a:r>
            <a:endParaRPr lang="en-US" sz="2800" b="1" kern="1200" dirty="0">
              <a:solidFill>
                <a:schemeClr val="tx1"/>
              </a:solidFill>
              <a:latin typeface="+mn-lt"/>
              <a:ea typeface="+mn-ea"/>
              <a:cs typeface="+mn-cs"/>
            </a:endParaRPr>
          </a:p>
        </p:txBody>
      </p:sp>
    </p:spTree>
    <p:extLst>
      <p:ext uri="{BB962C8B-B14F-4D97-AF65-F5344CB8AC3E}">
        <p14:creationId xmlns:p14="http://schemas.microsoft.com/office/powerpoint/2010/main" val="286826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5124450" y="6286500"/>
            <a:ext cx="55435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r" eaLnBrk="1" hangingPunct="1">
              <a:spcBef>
                <a:spcPct val="50000"/>
              </a:spcBef>
            </a:pPr>
            <a:r>
              <a:rPr lang="en-US" sz="1000" i="1">
                <a:solidFill>
                  <a:schemeClr val="folHlink"/>
                </a:solidFill>
              </a:rPr>
              <a:t>JAMA 2006.;295(19):2286-96</a:t>
            </a:r>
          </a:p>
          <a:p>
            <a:pPr algn="r" eaLnBrk="1" hangingPunct="1">
              <a:spcBef>
                <a:spcPct val="50000"/>
              </a:spcBef>
            </a:pPr>
            <a:r>
              <a:rPr lang="en-US" sz="1000" i="1">
                <a:solidFill>
                  <a:schemeClr val="folHlink"/>
                </a:solidFill>
              </a:rPr>
              <a:t>AJNR 2008.; 29:853-56</a:t>
            </a:r>
            <a:endParaRPr lang="th-TH" sz="1000" i="1">
              <a:solidFill>
                <a:schemeClr val="folHlink"/>
              </a:solidFill>
            </a:endParaRPr>
          </a:p>
          <a:p>
            <a:pPr algn="r" eaLnBrk="1" hangingPunct="1">
              <a:spcBef>
                <a:spcPct val="50000"/>
              </a:spcBef>
            </a:pPr>
            <a:endParaRPr lang="th-TH" sz="1600" i="1">
              <a:solidFill>
                <a:schemeClr val="folHlink"/>
              </a:solidFill>
            </a:endParaRPr>
          </a:p>
        </p:txBody>
      </p:sp>
      <p:sp>
        <p:nvSpPr>
          <p:cNvPr id="10243" name="Rectangle 8"/>
          <p:cNvSpPr>
            <a:spLocks noChangeArrowheads="1"/>
          </p:cNvSpPr>
          <p:nvPr/>
        </p:nvSpPr>
        <p:spPr bwMode="auto">
          <a:xfrm>
            <a:off x="2095501" y="4857751"/>
            <a:ext cx="7858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FF65"/>
              </a:buClr>
              <a:buFont typeface="Wingdings" pitchFamily="2" charset="2"/>
              <a:buChar char="l"/>
            </a:pPr>
            <a:r>
              <a:rPr lang="en-US"/>
              <a:t>Diffuse, uniform thickness</a:t>
            </a:r>
            <a:endParaRPr lang="th-TH"/>
          </a:p>
          <a:p>
            <a:pPr>
              <a:buClr>
                <a:srgbClr val="FFFF65"/>
              </a:buClr>
              <a:buFont typeface="Wingdings" pitchFamily="2" charset="2"/>
              <a:buChar char="l"/>
            </a:pPr>
            <a:r>
              <a:rPr lang="en-US"/>
              <a:t>Located at convexity, along falx cerebri, tentorium &amp; posterior fossa dura</a:t>
            </a:r>
          </a:p>
          <a:p>
            <a:pPr>
              <a:buClr>
                <a:srgbClr val="FFFF65"/>
              </a:buClr>
              <a:buFont typeface="Wingdings" pitchFamily="2" charset="2"/>
              <a:buChar char="l"/>
            </a:pPr>
            <a:r>
              <a:rPr lang="en-US"/>
              <a:t>Disappears after successful treatment</a:t>
            </a:r>
            <a:endParaRPr lang="th-TH"/>
          </a:p>
        </p:txBody>
      </p:sp>
      <p:sp>
        <p:nvSpPr>
          <p:cNvPr id="11" name="Rectangle 10"/>
          <p:cNvSpPr/>
          <p:nvPr/>
        </p:nvSpPr>
        <p:spPr>
          <a:xfrm>
            <a:off x="1524001" y="357188"/>
            <a:ext cx="9072563" cy="584200"/>
          </a:xfrm>
          <a:prstGeom prst="rect">
            <a:avLst/>
          </a:prstGeom>
        </p:spPr>
        <p:txBody>
          <a:bodyPr>
            <a:spAutoFit/>
          </a:bodyPr>
          <a:lstStyle/>
          <a:p>
            <a:pPr algn="ctr">
              <a:defRPr/>
            </a:pPr>
            <a:r>
              <a:rPr lang="en-US" sz="3200" dirty="0">
                <a:solidFill>
                  <a:srgbClr val="FF9933"/>
                </a:solidFill>
              </a:rPr>
              <a:t>Diffuse </a:t>
            </a:r>
            <a:r>
              <a:rPr lang="en-US" sz="3200" dirty="0" err="1">
                <a:solidFill>
                  <a:srgbClr val="FF9933"/>
                </a:solidFill>
              </a:rPr>
              <a:t>Pachymeningeal</a:t>
            </a:r>
            <a:r>
              <a:rPr lang="en-US" sz="3200" dirty="0">
                <a:solidFill>
                  <a:srgbClr val="FF9933"/>
                </a:solidFill>
              </a:rPr>
              <a:t>, (Dural) Enhancement               </a:t>
            </a:r>
          </a:p>
        </p:txBody>
      </p:sp>
      <p:pic>
        <p:nvPicPr>
          <p:cNvPr id="10245" name="Picture 7" descr="54223994.jpg"/>
          <p:cNvPicPr>
            <a:picLocks noChangeAspect="1"/>
          </p:cNvPicPr>
          <p:nvPr/>
        </p:nvPicPr>
        <p:blipFill>
          <a:blip r:embed="rId3" cstate="print">
            <a:extLst>
              <a:ext uri="{28A0092B-C50C-407E-A947-70E740481C1C}">
                <a14:useLocalDpi xmlns:a14="http://schemas.microsoft.com/office/drawing/2010/main" val="0"/>
              </a:ext>
            </a:extLst>
          </a:blip>
          <a:srcRect r="111" b="-47"/>
          <a:stretch>
            <a:fillRect/>
          </a:stretch>
        </p:blipFill>
        <p:spPr bwMode="auto">
          <a:xfrm>
            <a:off x="1738313" y="1643064"/>
            <a:ext cx="28956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54224020.jpg"/>
          <p:cNvPicPr>
            <a:picLocks noChangeAspect="1"/>
          </p:cNvPicPr>
          <p:nvPr/>
        </p:nvPicPr>
        <p:blipFill>
          <a:blip r:embed="rId4" cstate="print">
            <a:extLst>
              <a:ext uri="{28A0092B-C50C-407E-A947-70E740481C1C}">
                <a14:useLocalDpi xmlns:a14="http://schemas.microsoft.com/office/drawing/2010/main" val="0"/>
              </a:ext>
            </a:extLst>
          </a:blip>
          <a:srcRect r="119"/>
          <a:stretch>
            <a:fillRect/>
          </a:stretch>
        </p:blipFill>
        <p:spPr bwMode="auto">
          <a:xfrm>
            <a:off x="7739064" y="1428750"/>
            <a:ext cx="27146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4986987.jpg"/>
          <p:cNvPicPr>
            <a:picLocks noChangeAspect="1"/>
          </p:cNvPicPr>
          <p:nvPr/>
        </p:nvPicPr>
        <p:blipFill>
          <a:blip r:embed="rId5" cstate="print">
            <a:extLst>
              <a:ext uri="{28A0092B-C50C-407E-A947-70E740481C1C}">
                <a14:useLocalDpi xmlns:a14="http://schemas.microsoft.com/office/drawing/2010/main" val="0"/>
              </a:ext>
            </a:extLst>
          </a:blip>
          <a:srcRect r="154"/>
          <a:stretch>
            <a:fillRect/>
          </a:stretch>
        </p:blipFill>
        <p:spPr bwMode="auto">
          <a:xfrm>
            <a:off x="4738688" y="1785938"/>
            <a:ext cx="28575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173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Disclosures</a:t>
            </a:r>
          </a:p>
        </p:txBody>
      </p:sp>
      <p:sp>
        <p:nvSpPr>
          <p:cNvPr id="6" name="Text Placeholder 5"/>
          <p:cNvSpPr>
            <a:spLocks noGrp="1"/>
          </p:cNvSpPr>
          <p:nvPr>
            <p:ph type="body" sz="quarter" idx="12"/>
          </p:nvPr>
        </p:nvSpPr>
        <p:spPr/>
        <p:txBody>
          <a:bodyPr/>
          <a:lstStyle/>
          <a:p>
            <a:r>
              <a:rPr lang="en-GB" dirty="0"/>
              <a:t>Reference Arial 10pt left aligned</a:t>
            </a:r>
          </a:p>
        </p:txBody>
      </p:sp>
      <p:sp>
        <p:nvSpPr>
          <p:cNvPr id="7" name="Text Placeholder 6"/>
          <p:cNvSpPr>
            <a:spLocks noGrp="1"/>
          </p:cNvSpPr>
          <p:nvPr>
            <p:ph type="body" sz="quarter" idx="13"/>
          </p:nvPr>
        </p:nvSpPr>
        <p:spPr/>
        <p:txBody>
          <a:bodyPr/>
          <a:lstStyle/>
          <a:p>
            <a:r>
              <a:rPr lang="en-GB" dirty="0"/>
              <a:t>Footer Arial 10pt right aligned</a:t>
            </a:r>
          </a:p>
        </p:txBody>
      </p:sp>
      <p:sp>
        <p:nvSpPr>
          <p:cNvPr id="8" name="Slide Number Placeholder 7"/>
          <p:cNvSpPr>
            <a:spLocks noGrp="1"/>
          </p:cNvSpPr>
          <p:nvPr>
            <p:ph type="sldNum" sz="quarter" idx="4"/>
          </p:nvPr>
        </p:nvSpPr>
        <p:spPr>
          <a:xfrm>
            <a:off x="11750400" y="129600"/>
            <a:ext cx="399600" cy="363600"/>
          </a:xfrm>
        </p:spPr>
        <p:txBody>
          <a:bodyPr/>
          <a:lstStyle/>
          <a:p>
            <a:fld id="{EC6796C0-0133-4DD7-89B5-ABF0770FD54C}" type="slidenum">
              <a:rPr lang="en-GB" smtClean="0"/>
              <a:pPr/>
              <a:t>3</a:t>
            </a:fld>
            <a:endParaRPr lang="en-GB" dirty="0"/>
          </a:p>
        </p:txBody>
      </p:sp>
      <p:sp>
        <p:nvSpPr>
          <p:cNvPr id="9" name="Content Placeholder 2">
            <a:extLst>
              <a:ext uri="{FF2B5EF4-FFF2-40B4-BE49-F238E27FC236}">
                <a16:creationId xmlns:a16="http://schemas.microsoft.com/office/drawing/2014/main" id="{47FC2F21-E437-44E5-9FC6-D903171F72AA}"/>
              </a:ext>
            </a:extLst>
          </p:cNvPr>
          <p:cNvSpPr>
            <a:spLocks noGrp="1"/>
          </p:cNvSpPr>
          <p:nvPr>
            <p:ph sz="quarter" idx="11"/>
          </p:nvPr>
        </p:nvSpPr>
        <p:spPr/>
        <p:txBody>
          <a:bodyPr>
            <a:normAutofit fontScale="92500" lnSpcReduction="20000"/>
          </a:bodyPr>
          <a:lstStyle/>
          <a:p>
            <a:r>
              <a:rPr lang="en-US" dirty="0"/>
              <a:t>Allergan:  </a:t>
            </a:r>
          </a:p>
          <a:p>
            <a:pPr lvl="1"/>
            <a:r>
              <a:rPr lang="en-US" dirty="0"/>
              <a:t>Advisory Board, Research Support, Speaker’s Panel</a:t>
            </a:r>
          </a:p>
          <a:p>
            <a:r>
              <a:rPr lang="en-US" dirty="0"/>
              <a:t>Amgen:</a:t>
            </a:r>
          </a:p>
          <a:p>
            <a:pPr lvl="1"/>
            <a:r>
              <a:rPr lang="en-US" dirty="0"/>
              <a:t>Advisory Board</a:t>
            </a:r>
          </a:p>
          <a:p>
            <a:r>
              <a:rPr lang="en-US" dirty="0" err="1"/>
              <a:t>Promius</a:t>
            </a:r>
            <a:r>
              <a:rPr lang="en-US" dirty="0"/>
              <a:t> Pharma:</a:t>
            </a:r>
          </a:p>
          <a:p>
            <a:pPr lvl="1"/>
            <a:r>
              <a:rPr lang="en-US" dirty="0"/>
              <a:t>Advisory Board</a:t>
            </a:r>
          </a:p>
          <a:p>
            <a:r>
              <a:rPr lang="en-US" dirty="0" err="1"/>
              <a:t>Supernus</a:t>
            </a:r>
            <a:r>
              <a:rPr lang="en-US" dirty="0"/>
              <a:t>:</a:t>
            </a:r>
          </a:p>
          <a:p>
            <a:pPr lvl="1"/>
            <a:r>
              <a:rPr lang="en-US" dirty="0"/>
              <a:t>Advisory Board</a:t>
            </a:r>
          </a:p>
          <a:p>
            <a:r>
              <a:rPr lang="en-US" dirty="0" err="1"/>
              <a:t>Teva</a:t>
            </a:r>
            <a:r>
              <a:rPr lang="en-US" dirty="0"/>
              <a:t>:</a:t>
            </a:r>
          </a:p>
          <a:p>
            <a:pPr lvl="1"/>
            <a:r>
              <a:rPr lang="en-US" dirty="0"/>
              <a:t>Advisory Board</a:t>
            </a:r>
          </a:p>
          <a:p>
            <a:r>
              <a:rPr lang="en-US" dirty="0"/>
              <a:t>Eli Lilly:</a:t>
            </a:r>
          </a:p>
          <a:p>
            <a:pPr lvl="1"/>
            <a:r>
              <a:rPr lang="en-US" dirty="0"/>
              <a:t>Advisory Board, Research Support</a:t>
            </a:r>
          </a:p>
          <a:p>
            <a:r>
              <a:rPr lang="en-US" dirty="0"/>
              <a:t>Curelator:</a:t>
            </a:r>
          </a:p>
          <a:p>
            <a:pPr lvl="1"/>
            <a:r>
              <a:rPr lang="en-US" dirty="0"/>
              <a:t>Consultant paid in options</a:t>
            </a:r>
          </a:p>
        </p:txBody>
      </p:sp>
    </p:spTree>
    <p:extLst>
      <p:ext uri="{BB962C8B-B14F-4D97-AF65-F5344CB8AC3E}">
        <p14:creationId xmlns:p14="http://schemas.microsoft.com/office/powerpoint/2010/main" val="274612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4000">
                <a:solidFill>
                  <a:srgbClr val="FF9933"/>
                </a:solidFill>
              </a:rPr>
              <a:t>Bilateral Subdural Effusion/Hematomas</a:t>
            </a:r>
            <a:endParaRPr lang="th-TH" sz="4000">
              <a:solidFill>
                <a:srgbClr val="FF9933"/>
              </a:solidFill>
            </a:endParaRPr>
          </a:p>
        </p:txBody>
      </p:sp>
      <p:sp>
        <p:nvSpPr>
          <p:cNvPr id="11267" name="Rectangle 3"/>
          <p:cNvSpPr>
            <a:spLocks noGrp="1" noChangeArrowheads="1"/>
          </p:cNvSpPr>
          <p:nvPr>
            <p:ph type="body" idx="1"/>
          </p:nvPr>
        </p:nvSpPr>
        <p:spPr>
          <a:xfrm>
            <a:off x="1981201" y="1600201"/>
            <a:ext cx="5472113" cy="4525963"/>
          </a:xfrm>
        </p:spPr>
        <p:txBody>
          <a:bodyPr/>
          <a:lstStyle/>
          <a:p>
            <a:pPr eaLnBrk="1" hangingPunct="1">
              <a:buClr>
                <a:srgbClr val="FFFF65"/>
              </a:buClr>
              <a:buFont typeface="Wingdings" pitchFamily="2" charset="2"/>
              <a:buChar char="l"/>
            </a:pPr>
            <a:r>
              <a:rPr lang="en-US" sz="2800"/>
              <a:t>Incidence: 10-50%</a:t>
            </a:r>
          </a:p>
          <a:p>
            <a:pPr eaLnBrk="1" hangingPunct="1">
              <a:buClr>
                <a:srgbClr val="FFFF65"/>
              </a:buClr>
              <a:buFont typeface="Wingdings" pitchFamily="2" charset="2"/>
              <a:buChar char="l"/>
            </a:pPr>
            <a:r>
              <a:rPr lang="en-US" sz="2800"/>
              <a:t>Tend to be thin (2-7 mm), typically occur over supratentorial convexity</a:t>
            </a:r>
          </a:p>
          <a:p>
            <a:pPr eaLnBrk="1" hangingPunct="1">
              <a:buClr>
                <a:srgbClr val="FFFF65"/>
              </a:buClr>
              <a:buFont typeface="Wingdings" pitchFamily="2" charset="2"/>
              <a:buChar char="l"/>
            </a:pPr>
            <a:r>
              <a:rPr lang="en-US" sz="2800"/>
              <a:t>Have variable MR signal, depending on protein conc. &amp; presence of blood</a:t>
            </a:r>
          </a:p>
          <a:p>
            <a:pPr eaLnBrk="1" hangingPunct="1">
              <a:buClr>
                <a:srgbClr val="FFFF65"/>
              </a:buClr>
              <a:buFont typeface="Wingdings" pitchFamily="2" charset="2"/>
              <a:buChar char="l"/>
            </a:pPr>
            <a:r>
              <a:rPr lang="en-US" sz="2800"/>
              <a:t>Disappear after successful treatment</a:t>
            </a:r>
          </a:p>
          <a:p>
            <a:pPr eaLnBrk="1" hangingPunct="1">
              <a:buClr>
                <a:srgbClr val="FFFF65"/>
              </a:buClr>
              <a:buFont typeface="Wingdings" pitchFamily="2" charset="2"/>
              <a:buChar char="l"/>
            </a:pPr>
            <a:endParaRPr lang="th-TH">
              <a:effectLst/>
            </a:endParaRPr>
          </a:p>
        </p:txBody>
      </p:sp>
      <p:pic>
        <p:nvPicPr>
          <p:cNvPr id="11268" name="Picture 4" descr="54223823.jpg"/>
          <p:cNvPicPr>
            <a:picLocks noChangeAspect="1"/>
          </p:cNvPicPr>
          <p:nvPr/>
        </p:nvPicPr>
        <p:blipFill>
          <a:blip r:embed="rId3" cstate="print">
            <a:extLst>
              <a:ext uri="{28A0092B-C50C-407E-A947-70E740481C1C}">
                <a14:useLocalDpi xmlns:a14="http://schemas.microsoft.com/office/drawing/2010/main" val="0"/>
              </a:ext>
            </a:extLst>
          </a:blip>
          <a:srcRect r="-136" b="-113"/>
          <a:stretch>
            <a:fillRect/>
          </a:stretch>
        </p:blipFill>
        <p:spPr bwMode="auto">
          <a:xfrm>
            <a:off x="7036253" y="1356746"/>
            <a:ext cx="20764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54223875.jpg"/>
          <p:cNvPicPr>
            <a:picLocks noChangeAspect="1"/>
          </p:cNvPicPr>
          <p:nvPr/>
        </p:nvPicPr>
        <p:blipFill>
          <a:blip r:embed="rId4" cstate="print">
            <a:extLst>
              <a:ext uri="{28A0092B-C50C-407E-A947-70E740481C1C}">
                <a14:useLocalDpi xmlns:a14="http://schemas.microsoft.com/office/drawing/2010/main" val="0"/>
              </a:ext>
            </a:extLst>
          </a:blip>
          <a:srcRect b="-113"/>
          <a:stretch>
            <a:fillRect/>
          </a:stretch>
        </p:blipFill>
        <p:spPr bwMode="auto">
          <a:xfrm>
            <a:off x="9496425" y="3641952"/>
            <a:ext cx="20716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b="1">
                <a:solidFill>
                  <a:srgbClr val="47DCFF"/>
                </a:solidFill>
              </a:rPr>
              <a:t>Downward Displacement                              of The Brain</a:t>
            </a:r>
            <a:endParaRPr lang="th-TH" sz="4000" b="1">
              <a:solidFill>
                <a:srgbClr val="47DCFF"/>
              </a:solidFill>
            </a:endParaRPr>
          </a:p>
        </p:txBody>
      </p:sp>
      <p:sp>
        <p:nvSpPr>
          <p:cNvPr id="12291" name="Rectangle 3"/>
          <p:cNvSpPr>
            <a:spLocks noGrp="1" noChangeArrowheads="1"/>
          </p:cNvSpPr>
          <p:nvPr>
            <p:ph type="body" idx="1"/>
          </p:nvPr>
        </p:nvSpPr>
        <p:spPr>
          <a:xfrm>
            <a:off x="1881188" y="1857376"/>
            <a:ext cx="5186362" cy="3471863"/>
          </a:xfrm>
        </p:spPr>
        <p:txBody>
          <a:bodyPr/>
          <a:lstStyle/>
          <a:p>
            <a:pPr eaLnBrk="1" hangingPunct="1">
              <a:buClr>
                <a:srgbClr val="FFFF65"/>
              </a:buClr>
              <a:buFont typeface="Wingdings" pitchFamily="2" charset="2"/>
              <a:buChar char="l"/>
            </a:pPr>
            <a:r>
              <a:rPr lang="en-US" sz="2800"/>
              <a:t>Low lying cerebellar tonsils</a:t>
            </a:r>
          </a:p>
          <a:p>
            <a:pPr eaLnBrk="1" hangingPunct="1">
              <a:buClr>
                <a:srgbClr val="FFFF65"/>
              </a:buClr>
              <a:buFont typeface="Wingdings" pitchFamily="2" charset="2"/>
              <a:buChar char="l"/>
            </a:pPr>
            <a:r>
              <a:rPr lang="en-US" sz="2800"/>
              <a:t>Effacement of prepontine cistern, flattening of pons against clivus</a:t>
            </a:r>
          </a:p>
          <a:p>
            <a:pPr eaLnBrk="1" hangingPunct="1">
              <a:buClr>
                <a:srgbClr val="FFFF65"/>
              </a:buClr>
              <a:buFont typeface="Wingdings" pitchFamily="2" charset="2"/>
              <a:buChar char="l"/>
            </a:pPr>
            <a:r>
              <a:rPr lang="en-US" sz="2800"/>
              <a:t>Effacement of perichiasmatic cistern with bowing of optic chiasm over pituitary fossa</a:t>
            </a:r>
            <a:endParaRPr lang="th-TH" sz="2800"/>
          </a:p>
        </p:txBody>
      </p:sp>
      <p:pic>
        <p:nvPicPr>
          <p:cNvPr id="12292" name="Picture 5" descr="1.3.12.2.1107.5.2.30.26078.2009051212004747442912228.bmp"/>
          <p:cNvPicPr>
            <a:picLocks noChangeAspect="1"/>
          </p:cNvPicPr>
          <p:nvPr/>
        </p:nvPicPr>
        <p:blipFill>
          <a:blip r:embed="rId3" cstate="print">
            <a:extLst>
              <a:ext uri="{28A0092B-C50C-407E-A947-70E740481C1C}">
                <a14:useLocalDpi xmlns:a14="http://schemas.microsoft.com/office/drawing/2010/main" val="0"/>
              </a:ext>
            </a:extLst>
          </a:blip>
          <a:srcRect r="116"/>
          <a:stretch>
            <a:fillRect/>
          </a:stretch>
        </p:blipFill>
        <p:spPr bwMode="auto">
          <a:xfrm>
            <a:off x="7239001" y="1928813"/>
            <a:ext cx="30892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29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z="4000">
                <a:solidFill>
                  <a:srgbClr val="FF9933"/>
                </a:solidFill>
              </a:rPr>
              <a:t>Engorgement of </a:t>
            </a:r>
            <a:br>
              <a:rPr lang="en-US" sz="4000">
                <a:solidFill>
                  <a:srgbClr val="FF9933"/>
                </a:solidFill>
              </a:rPr>
            </a:br>
            <a:r>
              <a:rPr lang="en-US" sz="4000">
                <a:solidFill>
                  <a:srgbClr val="FF9933"/>
                </a:solidFill>
              </a:rPr>
              <a:t>Dural Venous Sinuses</a:t>
            </a:r>
            <a:endParaRPr lang="th-TH" sz="4000">
              <a:solidFill>
                <a:srgbClr val="FF9933"/>
              </a:solidFill>
            </a:endParaRPr>
          </a:p>
        </p:txBody>
      </p:sp>
      <p:sp>
        <p:nvSpPr>
          <p:cNvPr id="13315" name="Rectangle 5"/>
          <p:cNvSpPr>
            <a:spLocks noGrp="1" noChangeArrowheads="1"/>
          </p:cNvSpPr>
          <p:nvPr>
            <p:ph type="body" idx="1"/>
          </p:nvPr>
        </p:nvSpPr>
        <p:spPr>
          <a:xfrm>
            <a:off x="849086" y="1807028"/>
            <a:ext cx="6004153" cy="3728357"/>
          </a:xfrm>
        </p:spPr>
        <p:txBody>
          <a:bodyPr>
            <a:normAutofit/>
          </a:bodyPr>
          <a:lstStyle/>
          <a:p>
            <a:pPr eaLnBrk="1" hangingPunct="1">
              <a:buClr>
                <a:srgbClr val="FFFF00"/>
              </a:buClr>
              <a:buFont typeface="Wingdings" pitchFamily="2" charset="2"/>
              <a:buChar char="l"/>
            </a:pPr>
            <a:r>
              <a:rPr lang="en-US" sz="2800"/>
              <a:t>On T1W the middle 1/3 of dominant transverse sinus,                              shows convex borders</a:t>
            </a:r>
          </a:p>
          <a:p>
            <a:pPr eaLnBrk="1" hangingPunct="1">
              <a:buClr>
                <a:srgbClr val="FFFF00"/>
              </a:buClr>
              <a:buFont typeface="Wingdings" pitchFamily="2" charset="2"/>
              <a:buChar char="l"/>
            </a:pPr>
            <a:r>
              <a:rPr lang="en-US" sz="2800"/>
              <a:t>All venous sinuses become engorged</a:t>
            </a:r>
          </a:p>
          <a:p>
            <a:pPr eaLnBrk="1" hangingPunct="1">
              <a:buClr>
                <a:srgbClr val="FFFF00"/>
              </a:buClr>
              <a:buFont typeface="Wingdings" pitchFamily="2" charset="2"/>
              <a:buChar char="l"/>
            </a:pPr>
            <a:r>
              <a:rPr lang="en-US" sz="2800"/>
              <a:t>The falx &amp; tentorium show marked enhancement                                                   </a:t>
            </a:r>
            <a:endParaRPr lang="th-TH" sz="2800"/>
          </a:p>
        </p:txBody>
      </p:sp>
      <p:sp>
        <p:nvSpPr>
          <p:cNvPr id="13316" name="Text Box 9"/>
          <p:cNvSpPr txBox="1">
            <a:spLocks noChangeArrowheads="1"/>
          </p:cNvSpPr>
          <p:nvPr/>
        </p:nvSpPr>
        <p:spPr bwMode="auto">
          <a:xfrm>
            <a:off x="7453314" y="6286500"/>
            <a:ext cx="3106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r" eaLnBrk="1" hangingPunct="1">
              <a:spcBef>
                <a:spcPct val="50000"/>
              </a:spcBef>
            </a:pPr>
            <a:r>
              <a:rPr lang="en-US" sz="1600" i="1">
                <a:solidFill>
                  <a:schemeClr val="folHlink"/>
                </a:solidFill>
              </a:rPr>
              <a:t>AJNR 2007 ; 28:1489-93</a:t>
            </a:r>
            <a:endParaRPr lang="th-TH" sz="1600" i="1">
              <a:solidFill>
                <a:schemeClr val="folHlink"/>
              </a:solidFill>
            </a:endParaRPr>
          </a:p>
        </p:txBody>
      </p:sp>
      <p:pic>
        <p:nvPicPr>
          <p:cNvPr id="13317" name="Picture 6" descr="4987032.jpg"/>
          <p:cNvPicPr>
            <a:picLocks noChangeAspect="1"/>
          </p:cNvPicPr>
          <p:nvPr/>
        </p:nvPicPr>
        <p:blipFill>
          <a:blip r:embed="rId3" cstate="print">
            <a:extLst>
              <a:ext uri="{28A0092B-C50C-407E-A947-70E740481C1C}">
                <a14:useLocalDpi xmlns:a14="http://schemas.microsoft.com/office/drawing/2010/main" val="0"/>
              </a:ext>
            </a:extLst>
          </a:blip>
          <a:srcRect r="116"/>
          <a:stretch>
            <a:fillRect/>
          </a:stretch>
        </p:blipFill>
        <p:spPr bwMode="auto">
          <a:xfrm>
            <a:off x="7024689" y="2071689"/>
            <a:ext cx="32861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15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rgbClr val="FF9933"/>
                </a:solidFill>
                <a:effectLst/>
              </a:rPr>
              <a:t>Spinal Extradural Fluid Collections</a:t>
            </a:r>
            <a:endParaRPr lang="th-TH">
              <a:solidFill>
                <a:srgbClr val="FF9933"/>
              </a:solidFill>
              <a:effectLst/>
            </a:endParaRPr>
          </a:p>
        </p:txBody>
      </p:sp>
      <p:pic>
        <p:nvPicPr>
          <p:cNvPr id="15363" name="Picture 10"/>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919288" y="2060576"/>
            <a:ext cx="4106862" cy="2792413"/>
          </a:xfrm>
          <a:noFill/>
          <a:extLst>
            <a:ext uri="{909E8E84-426E-40DD-AFC4-6F175D3DCCD1}">
              <a14:hiddenFill xmlns:a14="http://schemas.microsoft.com/office/drawing/2010/main">
                <a:solidFill>
                  <a:srgbClr val="FFFFFF"/>
                </a:solidFill>
              </a14:hiddenFill>
            </a:ext>
          </a:extLst>
        </p:spPr>
      </p:pic>
      <p:pic>
        <p:nvPicPr>
          <p:cNvPr id="15364" name="Picture 11"/>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096001" y="2060576"/>
            <a:ext cx="410686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2"/>
          <p:cNvSpPr txBox="1">
            <a:spLocks noChangeArrowheads="1"/>
          </p:cNvSpPr>
          <p:nvPr/>
        </p:nvSpPr>
        <p:spPr bwMode="auto">
          <a:xfrm>
            <a:off x="4872038" y="6308725"/>
            <a:ext cx="554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r" eaLnBrk="1" hangingPunct="1">
              <a:spcBef>
                <a:spcPct val="50000"/>
              </a:spcBef>
            </a:pPr>
            <a:r>
              <a:rPr lang="en-US" sz="1600" i="1">
                <a:solidFill>
                  <a:schemeClr val="folHlink"/>
                </a:solidFill>
              </a:rPr>
              <a:t>From: AJNR 2009.; 30:147-51</a:t>
            </a:r>
            <a:endParaRPr lang="th-TH" sz="1600" i="1">
              <a:solidFill>
                <a:schemeClr val="folHlink"/>
              </a:solidFill>
            </a:endParaRPr>
          </a:p>
        </p:txBody>
      </p:sp>
    </p:spTree>
    <p:extLst>
      <p:ext uri="{BB962C8B-B14F-4D97-AF65-F5344CB8AC3E}">
        <p14:creationId xmlns:p14="http://schemas.microsoft.com/office/powerpoint/2010/main" val="88614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24000" y="277814"/>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solidFill>
                  <a:srgbClr val="FF9933"/>
                </a:solidFill>
                <a:effectLst/>
              </a:rPr>
              <a:t>Prominent of </a:t>
            </a:r>
            <a:br>
              <a:rPr lang="en-US">
                <a:solidFill>
                  <a:srgbClr val="FF9933"/>
                </a:solidFill>
                <a:effectLst/>
              </a:rPr>
            </a:br>
            <a:r>
              <a:rPr lang="en-US">
                <a:solidFill>
                  <a:srgbClr val="FF9933"/>
                </a:solidFill>
                <a:effectLst/>
              </a:rPr>
              <a:t>Epidural Venous Plexus</a:t>
            </a:r>
            <a:endParaRPr lang="th-TH">
              <a:solidFill>
                <a:srgbClr val="FF9933"/>
              </a:solidFill>
              <a:effectLst/>
            </a:endParaRPr>
          </a:p>
        </p:txBody>
      </p:sp>
      <p:sp>
        <p:nvSpPr>
          <p:cNvPr id="14341" name="Text Box 7"/>
          <p:cNvSpPr txBox="1">
            <a:spLocks noChangeArrowheads="1"/>
          </p:cNvSpPr>
          <p:nvPr/>
        </p:nvSpPr>
        <p:spPr bwMode="auto">
          <a:xfrm>
            <a:off x="4953000" y="6429375"/>
            <a:ext cx="5543550" cy="254000"/>
          </a:xfrm>
          <a:prstGeom prst="rect">
            <a:avLst/>
          </a:prstGeom>
          <a:noFill/>
          <a:ln w="9525">
            <a:noFill/>
            <a:miter lim="800000"/>
            <a:headEnd/>
            <a:tailEnd/>
          </a:ln>
        </p:spPr>
        <p:txBody>
          <a:bodyPr>
            <a:spAutoFit/>
          </a:bodyPr>
          <a:lstStyle/>
          <a:p>
            <a:pPr algn="r">
              <a:spcBef>
                <a:spcPct val="50000"/>
              </a:spcBef>
              <a:defRPr/>
            </a:pPr>
            <a:r>
              <a:rPr lang="en-US" sz="1050" i="1" dirty="0">
                <a:solidFill>
                  <a:schemeClr val="folHlink"/>
                </a:solidFill>
              </a:rPr>
              <a:t>AJNR 2009.; 30:147-51</a:t>
            </a:r>
            <a:endParaRPr lang="th-TH" sz="1050" i="1" dirty="0">
              <a:solidFill>
                <a:schemeClr val="folHlink"/>
              </a:solidFill>
            </a:endParaRPr>
          </a:p>
        </p:txBody>
      </p:sp>
      <p:pic>
        <p:nvPicPr>
          <p:cNvPr id="14340" name="Picture 6" descr="4987032.jpg"/>
          <p:cNvPicPr>
            <a:picLocks noChangeAspect="1"/>
          </p:cNvPicPr>
          <p:nvPr/>
        </p:nvPicPr>
        <p:blipFill>
          <a:blip r:embed="rId3" cstate="print">
            <a:extLst>
              <a:ext uri="{28A0092B-C50C-407E-A947-70E740481C1C}">
                <a14:useLocalDpi xmlns:a14="http://schemas.microsoft.com/office/drawing/2010/main" val="0"/>
              </a:ext>
            </a:extLst>
          </a:blip>
          <a:srcRect r="-154" b="95"/>
          <a:stretch>
            <a:fillRect/>
          </a:stretch>
        </p:blipFill>
        <p:spPr bwMode="auto">
          <a:xfrm>
            <a:off x="1534205" y="1417639"/>
            <a:ext cx="2453369"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bwMode="auto">
          <a:xfrm>
            <a:off x="2243819" y="4747532"/>
            <a:ext cx="428625" cy="357188"/>
          </a:xfrm>
          <a:prstGeom prst="rightArrow">
            <a:avLst>
              <a:gd name="adj1" fmla="val 0"/>
              <a:gd name="adj2" fmla="val 120000"/>
            </a:avLst>
          </a:prstGeom>
          <a:solidFill>
            <a:srgbClr val="FF9933"/>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4342" name="Picture 8" descr="42102158.jpg"/>
          <p:cNvPicPr>
            <a:picLocks noChangeAspect="1"/>
          </p:cNvPicPr>
          <p:nvPr/>
        </p:nvPicPr>
        <p:blipFill>
          <a:blip r:embed="rId4" cstate="print">
            <a:extLst>
              <a:ext uri="{28A0092B-C50C-407E-A947-70E740481C1C}">
                <a14:useLocalDpi xmlns:a14="http://schemas.microsoft.com/office/drawing/2010/main" val="0"/>
              </a:ext>
            </a:extLst>
          </a:blip>
          <a:srcRect r="122" b="-215"/>
          <a:stretch>
            <a:fillRect/>
          </a:stretch>
        </p:blipFill>
        <p:spPr bwMode="auto">
          <a:xfrm>
            <a:off x="5881688" y="1571626"/>
            <a:ext cx="3429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42102145.jpg"/>
          <p:cNvPicPr>
            <a:picLocks noChangeAspect="1"/>
          </p:cNvPicPr>
          <p:nvPr/>
        </p:nvPicPr>
        <p:blipFill>
          <a:blip r:embed="rId5" cstate="print">
            <a:extLst>
              <a:ext uri="{28A0092B-C50C-407E-A947-70E740481C1C}">
                <a14:useLocalDpi xmlns:a14="http://schemas.microsoft.com/office/drawing/2010/main" val="0"/>
              </a:ext>
            </a:extLst>
          </a:blip>
          <a:srcRect r="82" b="-191"/>
          <a:stretch>
            <a:fillRect/>
          </a:stretch>
        </p:blipFill>
        <p:spPr bwMode="auto">
          <a:xfrm>
            <a:off x="6096000" y="3214689"/>
            <a:ext cx="30813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0"/>
          <p:cNvSpPr txBox="1">
            <a:spLocks noChangeArrowheads="1"/>
          </p:cNvSpPr>
          <p:nvPr/>
        </p:nvSpPr>
        <p:spPr bwMode="auto">
          <a:xfrm>
            <a:off x="5024438" y="5143500"/>
            <a:ext cx="6204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ctr" eaLnBrk="1" hangingPunct="1"/>
            <a:r>
              <a:rPr lang="en-US" dirty="0"/>
              <a:t>Patients may even present with a compressive myelopathy due to a prominent venous epidural plexus.</a:t>
            </a:r>
          </a:p>
        </p:txBody>
      </p:sp>
    </p:spTree>
    <p:extLst>
      <p:ext uri="{BB962C8B-B14F-4D97-AF65-F5344CB8AC3E}">
        <p14:creationId xmlns:p14="http://schemas.microsoft.com/office/powerpoint/2010/main" val="327514412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solidFill>
                  <a:srgbClr val="FF9933"/>
                </a:solidFill>
                <a:effectLst/>
              </a:rPr>
              <a:t>Complications</a:t>
            </a:r>
          </a:p>
        </p:txBody>
      </p:sp>
      <p:pic>
        <p:nvPicPr>
          <p:cNvPr id="27651" name="Picture 3" descr="33452134.jpg"/>
          <p:cNvPicPr>
            <a:picLocks noChangeAspect="1"/>
          </p:cNvPicPr>
          <p:nvPr/>
        </p:nvPicPr>
        <p:blipFill>
          <a:blip r:embed="rId2" cstate="print">
            <a:extLst>
              <a:ext uri="{28A0092B-C50C-407E-A947-70E740481C1C}">
                <a14:useLocalDpi xmlns:a14="http://schemas.microsoft.com/office/drawing/2010/main" val="0"/>
              </a:ext>
            </a:extLst>
          </a:blip>
          <a:srcRect r="53" b="-49"/>
          <a:stretch>
            <a:fillRect/>
          </a:stretch>
        </p:blipFill>
        <p:spPr bwMode="auto">
          <a:xfrm>
            <a:off x="1952626" y="1571625"/>
            <a:ext cx="316706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33452160.jpg"/>
          <p:cNvPicPr>
            <a:picLocks noChangeAspect="1"/>
          </p:cNvPicPr>
          <p:nvPr/>
        </p:nvPicPr>
        <p:blipFill>
          <a:blip r:embed="rId3" cstate="print">
            <a:extLst>
              <a:ext uri="{28A0092B-C50C-407E-A947-70E740481C1C}">
                <a14:useLocalDpi xmlns:a14="http://schemas.microsoft.com/office/drawing/2010/main" val="0"/>
              </a:ext>
            </a:extLst>
          </a:blip>
          <a:srcRect r="18" b="40"/>
          <a:stretch>
            <a:fillRect/>
          </a:stretch>
        </p:blipFill>
        <p:spPr bwMode="auto">
          <a:xfrm>
            <a:off x="5381626" y="1571625"/>
            <a:ext cx="27908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33475187.jpg"/>
          <p:cNvPicPr>
            <a:picLocks noChangeAspect="1"/>
          </p:cNvPicPr>
          <p:nvPr/>
        </p:nvPicPr>
        <p:blipFill>
          <a:blip r:embed="rId4" cstate="print">
            <a:extLst>
              <a:ext uri="{28A0092B-C50C-407E-A947-70E740481C1C}">
                <a14:useLocalDpi xmlns:a14="http://schemas.microsoft.com/office/drawing/2010/main" val="0"/>
              </a:ext>
            </a:extLst>
          </a:blip>
          <a:srcRect r="73" b="-20"/>
          <a:stretch>
            <a:fillRect/>
          </a:stretch>
        </p:blipFill>
        <p:spPr bwMode="auto">
          <a:xfrm>
            <a:off x="8453439" y="1571625"/>
            <a:ext cx="17176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52750" y="5429251"/>
            <a:ext cx="6858000" cy="646113"/>
          </a:xfrm>
          <a:prstGeom prst="rect">
            <a:avLst/>
          </a:prstGeom>
          <a:noFill/>
        </p:spPr>
        <p:txBody>
          <a:bodyPr>
            <a:spAutoFit/>
          </a:bodyPr>
          <a:lstStyle/>
          <a:p>
            <a:pPr algn="ctr">
              <a:defRPr/>
            </a:pPr>
            <a:r>
              <a:rPr lang="en-US" dirty="0"/>
              <a:t>Patient with known intracranial hypotension who rapidly deteriorated shows cerebellar, brainstem &amp; cord infarctions.</a:t>
            </a:r>
          </a:p>
        </p:txBody>
      </p:sp>
      <p:sp>
        <p:nvSpPr>
          <p:cNvPr id="27655" name="TextBox 7"/>
          <p:cNvSpPr txBox="1">
            <a:spLocks noChangeArrowheads="1"/>
          </p:cNvSpPr>
          <p:nvPr/>
        </p:nvSpPr>
        <p:spPr bwMode="auto">
          <a:xfrm>
            <a:off x="6238876" y="6357938"/>
            <a:ext cx="4214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r" eaLnBrk="1" hangingPunct="1"/>
            <a:r>
              <a:rPr lang="en-US" sz="1000"/>
              <a:t>AJNR 2009, doi:10.3174/ajnr.A1749 </a:t>
            </a:r>
          </a:p>
        </p:txBody>
      </p:sp>
    </p:spTree>
    <p:extLst>
      <p:ext uri="{BB962C8B-B14F-4D97-AF65-F5344CB8AC3E}">
        <p14:creationId xmlns:p14="http://schemas.microsoft.com/office/powerpoint/2010/main" val="2116372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498681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161" y="1596232"/>
            <a:ext cx="3500437"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5261524.jpg"/>
          <p:cNvPicPr>
            <a:picLocks noChangeAspect="1"/>
          </p:cNvPicPr>
          <p:nvPr/>
        </p:nvPicPr>
        <p:blipFill>
          <a:blip r:embed="rId3" cstate="print">
            <a:extLst>
              <a:ext uri="{28A0092B-C50C-407E-A947-70E740481C1C}">
                <a14:useLocalDpi xmlns:a14="http://schemas.microsoft.com/office/drawing/2010/main" val="0"/>
              </a:ext>
            </a:extLst>
          </a:blip>
          <a:srcRect r="-2" b="-2"/>
          <a:stretch>
            <a:fillRect/>
          </a:stretch>
        </p:blipFill>
        <p:spPr bwMode="auto">
          <a:xfrm>
            <a:off x="6310313" y="2214563"/>
            <a:ext cx="34528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5"/>
          <p:cNvSpPr>
            <a:spLocks noGrp="1"/>
          </p:cNvSpPr>
          <p:nvPr>
            <p:ph type="title"/>
          </p:nvPr>
        </p:nvSpPr>
        <p:spPr/>
        <p:txBody>
          <a:bodyPr>
            <a:normAutofit/>
          </a:bodyPr>
          <a:lstStyle/>
          <a:p>
            <a:r>
              <a:rPr lang="en-US" sz="3600">
                <a:solidFill>
                  <a:srgbClr val="FF9933"/>
                </a:solidFill>
              </a:rPr>
              <a:t>Intracranial hypotension due to Post op spinal CSF leak</a:t>
            </a:r>
          </a:p>
        </p:txBody>
      </p:sp>
      <p:sp>
        <p:nvSpPr>
          <p:cNvPr id="7" name="TextBox 6"/>
          <p:cNvSpPr txBox="1"/>
          <p:nvPr/>
        </p:nvSpPr>
        <p:spPr>
          <a:xfrm>
            <a:off x="2427514" y="5059818"/>
            <a:ext cx="8648020" cy="646331"/>
          </a:xfrm>
          <a:prstGeom prst="rect">
            <a:avLst/>
          </a:prstGeom>
          <a:noFill/>
        </p:spPr>
        <p:txBody>
          <a:bodyPr wrap="square">
            <a:spAutoFit/>
          </a:bodyPr>
          <a:lstStyle/>
          <a:p>
            <a:pPr algn="ctr">
              <a:defRPr/>
            </a:pPr>
            <a:r>
              <a:rPr lang="en-US" dirty="0"/>
              <a:t>Patient had a tumor resection from the thoracic vertebrae &amp; developed intracranial hypotension found to be due to paraspinal thoracic </a:t>
            </a:r>
            <a:r>
              <a:rPr lang="en-US" dirty="0" err="1"/>
              <a:t>pseudomeningocele</a:t>
            </a:r>
            <a:r>
              <a:rPr lang="en-US" dirty="0"/>
              <a:t>.</a:t>
            </a:r>
          </a:p>
        </p:txBody>
      </p:sp>
    </p:spTree>
    <p:extLst>
      <p:ext uri="{BB962C8B-B14F-4D97-AF65-F5344CB8AC3E}">
        <p14:creationId xmlns:p14="http://schemas.microsoft.com/office/powerpoint/2010/main" val="395168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sz="3600" b="1" dirty="0">
                <a:solidFill>
                  <a:schemeClr val="tx1"/>
                </a:solidFill>
              </a:rPr>
              <a:t>CSF  leak complicated by cortical vein thrombosis</a:t>
            </a:r>
          </a:p>
        </p:txBody>
      </p:sp>
      <p:pic>
        <p:nvPicPr>
          <p:cNvPr id="29699" name="Picture 2" descr="2365815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1" y="2000250"/>
            <a:ext cx="31464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23658149.jpg"/>
          <p:cNvPicPr>
            <a:picLocks noChangeAspect="1"/>
          </p:cNvPicPr>
          <p:nvPr/>
        </p:nvPicPr>
        <p:blipFill>
          <a:blip r:embed="rId3" cstate="print">
            <a:extLst>
              <a:ext uri="{28A0092B-C50C-407E-A947-70E740481C1C}">
                <a14:useLocalDpi xmlns:a14="http://schemas.microsoft.com/office/drawing/2010/main" val="0"/>
              </a:ext>
            </a:extLst>
          </a:blip>
          <a:srcRect r="116" b="125"/>
          <a:stretch>
            <a:fillRect/>
          </a:stretch>
        </p:blipFill>
        <p:spPr bwMode="auto">
          <a:xfrm>
            <a:off x="6167438" y="2000250"/>
            <a:ext cx="3149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9971" y="5286402"/>
            <a:ext cx="8593592" cy="369332"/>
          </a:xfrm>
          <a:prstGeom prst="rect">
            <a:avLst/>
          </a:prstGeom>
          <a:noFill/>
        </p:spPr>
        <p:txBody>
          <a:bodyPr wrap="square">
            <a:spAutoFit/>
          </a:bodyPr>
          <a:lstStyle/>
          <a:p>
            <a:pPr algn="ctr">
              <a:defRPr/>
            </a:pPr>
            <a:r>
              <a:rPr lang="en-US" dirty="0"/>
              <a:t>Iatrogenic- post LP- intracranial hypotension with cortical vein thrombosis (arrow).</a:t>
            </a:r>
          </a:p>
        </p:txBody>
      </p:sp>
      <p:sp>
        <p:nvSpPr>
          <p:cNvPr id="6" name="Up Arrow 5"/>
          <p:cNvSpPr/>
          <p:nvPr/>
        </p:nvSpPr>
        <p:spPr bwMode="auto">
          <a:xfrm rot="19952928">
            <a:off x="4435476" y="2390775"/>
            <a:ext cx="214313" cy="285750"/>
          </a:xfrm>
          <a:prstGeom prst="upArrow">
            <a:avLst/>
          </a:prstGeom>
          <a:solidFill>
            <a:srgbClr val="FF9933"/>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 name="Up Arrow 6"/>
          <p:cNvSpPr/>
          <p:nvPr/>
        </p:nvSpPr>
        <p:spPr bwMode="auto">
          <a:xfrm rot="19952928">
            <a:off x="8007351" y="2319338"/>
            <a:ext cx="214313" cy="285750"/>
          </a:xfrm>
          <a:prstGeom prst="upArrow">
            <a:avLst/>
          </a:prstGeom>
          <a:solidFill>
            <a:srgbClr val="FF9933"/>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extLst>
      <p:ext uri="{BB962C8B-B14F-4D97-AF65-F5344CB8AC3E}">
        <p14:creationId xmlns:p14="http://schemas.microsoft.com/office/powerpoint/2010/main" val="446504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6623" y="1376680"/>
            <a:ext cx="5042617" cy="947664"/>
          </a:xfrm>
          <a:solidFill>
            <a:schemeClr val="accent3"/>
          </a:solidFill>
        </p:spPr>
        <p:txBody>
          <a:bodyPr/>
          <a:lstStyle/>
          <a:p>
            <a:pPr algn="ctr">
              <a:defRPr/>
            </a:pPr>
            <a:r>
              <a:rPr lang="en-US" sz="3600" b="1" dirty="0"/>
              <a:t>SEEPS</a:t>
            </a:r>
          </a:p>
        </p:txBody>
      </p:sp>
      <p:sp>
        <p:nvSpPr>
          <p:cNvPr id="8195" name="Content Placeholder 3"/>
          <p:cNvSpPr>
            <a:spLocks noGrp="1"/>
          </p:cNvSpPr>
          <p:nvPr>
            <p:ph sz="half" idx="1"/>
          </p:nvPr>
        </p:nvSpPr>
        <p:spPr>
          <a:xfrm>
            <a:off x="579121" y="2375012"/>
            <a:ext cx="4318000" cy="3754120"/>
          </a:xfrm>
          <a:gradFill>
            <a:gsLst>
              <a:gs pos="13000">
                <a:schemeClr val="accent3"/>
              </a:gs>
              <a:gs pos="100000">
                <a:schemeClr val="tx2"/>
              </a:gs>
            </a:gsLst>
            <a:lin ang="5400000" scaled="1"/>
          </a:gradFill>
        </p:spPr>
        <p:txBody>
          <a:bodyPr>
            <a:normAutofit fontScale="85000" lnSpcReduction="20000"/>
          </a:bodyPr>
          <a:lstStyle/>
          <a:p>
            <a:pPr marL="0" indent="0">
              <a:lnSpc>
                <a:spcPct val="150000"/>
              </a:lnSpc>
              <a:buNone/>
            </a:pPr>
            <a:r>
              <a:rPr lang="en-US" altLang="en-US" sz="3200" b="1" dirty="0">
                <a:solidFill>
                  <a:schemeClr val="accent6"/>
                </a:solidFill>
              </a:rPr>
              <a:t>    </a:t>
            </a:r>
            <a:r>
              <a:rPr lang="en-US" altLang="en-US" sz="3600" b="1" dirty="0">
                <a:solidFill>
                  <a:schemeClr val="accent6"/>
                </a:solidFill>
              </a:rPr>
              <a:t>S</a:t>
            </a:r>
            <a:r>
              <a:rPr lang="en-US" altLang="en-US" b="1" dirty="0">
                <a:solidFill>
                  <a:schemeClr val="bg1"/>
                </a:solidFill>
              </a:rPr>
              <a:t>ubdural fluid collection</a:t>
            </a:r>
          </a:p>
          <a:p>
            <a:pPr marL="0" indent="0">
              <a:lnSpc>
                <a:spcPct val="150000"/>
              </a:lnSpc>
              <a:buNone/>
            </a:pPr>
            <a:r>
              <a:rPr lang="en-US" altLang="en-US" sz="3600" b="1" dirty="0">
                <a:solidFill>
                  <a:schemeClr val="accent6"/>
                </a:solidFill>
              </a:rPr>
              <a:t>    E</a:t>
            </a:r>
            <a:r>
              <a:rPr lang="en-US" altLang="en-US" b="1" dirty="0">
                <a:solidFill>
                  <a:schemeClr val="bg1"/>
                </a:solidFill>
              </a:rPr>
              <a:t>nhancement of meninges</a:t>
            </a:r>
          </a:p>
          <a:p>
            <a:pPr marL="0" indent="0">
              <a:lnSpc>
                <a:spcPct val="150000"/>
              </a:lnSpc>
              <a:buNone/>
            </a:pPr>
            <a:r>
              <a:rPr lang="en-US" altLang="en-US" sz="3600" b="1" dirty="0">
                <a:solidFill>
                  <a:schemeClr val="accent6"/>
                </a:solidFill>
              </a:rPr>
              <a:t>    E</a:t>
            </a:r>
            <a:r>
              <a:rPr lang="en-US" altLang="en-US" b="1" dirty="0">
                <a:solidFill>
                  <a:schemeClr val="bg1"/>
                </a:solidFill>
              </a:rPr>
              <a:t>ngorgement of veins</a:t>
            </a:r>
          </a:p>
          <a:p>
            <a:pPr marL="0" indent="0">
              <a:lnSpc>
                <a:spcPct val="150000"/>
              </a:lnSpc>
              <a:buNone/>
            </a:pPr>
            <a:r>
              <a:rPr lang="en-US" altLang="en-US" sz="3600" b="1" dirty="0">
                <a:solidFill>
                  <a:schemeClr val="accent6"/>
                </a:solidFill>
              </a:rPr>
              <a:t>    P</a:t>
            </a:r>
            <a:r>
              <a:rPr lang="en-US" altLang="en-US" b="1" dirty="0">
                <a:solidFill>
                  <a:schemeClr val="bg1"/>
                </a:solidFill>
              </a:rPr>
              <a:t>ituitary hyperemia</a:t>
            </a:r>
          </a:p>
          <a:p>
            <a:pPr marL="0" indent="0">
              <a:lnSpc>
                <a:spcPct val="150000"/>
              </a:lnSpc>
              <a:buNone/>
            </a:pPr>
            <a:r>
              <a:rPr lang="en-US" altLang="en-US" sz="3600" b="1" dirty="0">
                <a:solidFill>
                  <a:schemeClr val="accent6"/>
                </a:solidFill>
              </a:rPr>
              <a:t>    S</a:t>
            </a:r>
            <a:r>
              <a:rPr lang="en-US" altLang="en-US" b="1" dirty="0">
                <a:solidFill>
                  <a:schemeClr val="bg1"/>
                </a:solidFill>
              </a:rPr>
              <a:t>agging of brain</a:t>
            </a:r>
          </a:p>
          <a:p>
            <a:pPr lvl="1">
              <a:lnSpc>
                <a:spcPct val="150000"/>
              </a:lnSpc>
            </a:pPr>
            <a:endParaRPr lang="en-US" altLang="en-US" sz="2000" b="1" dirty="0">
              <a:solidFill>
                <a:schemeClr val="bg1"/>
              </a:solidFill>
            </a:endParaRPr>
          </a:p>
        </p:txBody>
      </p:sp>
      <p:sp>
        <p:nvSpPr>
          <p:cNvPr id="8197" name="Rectangle 4"/>
          <p:cNvSpPr>
            <a:spLocks noChangeArrowheads="1"/>
          </p:cNvSpPr>
          <p:nvPr/>
        </p:nvSpPr>
        <p:spPr bwMode="auto">
          <a:xfrm>
            <a:off x="8257391" y="5505898"/>
            <a:ext cx="3600003" cy="646331"/>
          </a:xfrm>
          <a:prstGeom prst="rect">
            <a:avLst/>
          </a:prstGeom>
          <a:solidFill>
            <a:schemeClr val="bg1"/>
          </a:solidFill>
          <a:ln>
            <a:noFill/>
          </a:ln>
          <a:extLst/>
        </p:spPr>
        <p:txBody>
          <a:bodyPr wrap="square" anchor="ct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r>
              <a:rPr lang="en-US" altLang="en-US" dirty="0">
                <a:solidFill>
                  <a:prstClr val="black"/>
                </a:solidFill>
              </a:rPr>
              <a:t>Hypermobile joints sometimes seen in those with SIH</a:t>
            </a:r>
          </a:p>
        </p:txBody>
      </p:sp>
      <p:pic>
        <p:nvPicPr>
          <p:cNvPr id="8196" name="Picture 2" descr="CP1309658-19b"/>
          <p:cNvPicPr>
            <a:picLocks noChangeAspect="1" noChangeArrowheads="1"/>
          </p:cNvPicPr>
          <p:nvPr/>
        </p:nvPicPr>
        <p:blipFill rotWithShape="1">
          <a:blip r:embed="rId3" cstate="print">
            <a:clrChange>
              <a:clrFrom>
                <a:srgbClr val="006A60"/>
              </a:clrFrom>
              <a:clrTo>
                <a:srgbClr val="006A60">
                  <a:alpha val="0"/>
                </a:srgbClr>
              </a:clrTo>
            </a:clrChange>
            <a:extLst>
              <a:ext uri="{28A0092B-C50C-407E-A947-70E740481C1C}">
                <a14:useLocalDpi xmlns:a14="http://schemas.microsoft.com/office/drawing/2010/main" val="0"/>
              </a:ext>
            </a:extLst>
          </a:blip>
          <a:srcRect l="2172" b="4418"/>
          <a:stretch/>
        </p:blipFill>
        <p:spPr bwMode="auto">
          <a:xfrm>
            <a:off x="5647138" y="1278735"/>
            <a:ext cx="1946695" cy="2398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10" descr="CP1309658-19a"/>
          <p:cNvPicPr>
            <a:picLocks noChangeAspect="1" noChangeArrowheads="1"/>
          </p:cNvPicPr>
          <p:nvPr/>
        </p:nvPicPr>
        <p:blipFill rotWithShape="1">
          <a:blip r:embed="rId4" cstate="print">
            <a:clrChange>
              <a:clrFrom>
                <a:srgbClr val="006A60"/>
              </a:clrFrom>
              <a:clrTo>
                <a:srgbClr val="006A60">
                  <a:alpha val="0"/>
                </a:srgbClr>
              </a:clrTo>
            </a:clrChange>
            <a:extLst>
              <a:ext uri="{28A0092B-C50C-407E-A947-70E740481C1C}">
                <a14:useLocalDpi xmlns:a14="http://schemas.microsoft.com/office/drawing/2010/main" val="0"/>
              </a:ext>
            </a:extLst>
          </a:blip>
          <a:srcRect b="4216"/>
          <a:stretch/>
        </p:blipFill>
        <p:spPr bwMode="auto">
          <a:xfrm>
            <a:off x="5573555" y="3730906"/>
            <a:ext cx="1936283" cy="2398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C:\Users\dwd01\Desktop\Desktop Dec 2014\CONTINUUM\Mokri\Figure 2 - 3284732 with labels-01.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1" t="12550" r="62486" b="10895"/>
          <a:stretch/>
        </p:blipFill>
        <p:spPr bwMode="auto">
          <a:xfrm>
            <a:off x="8868276" y="1325396"/>
            <a:ext cx="2001832" cy="420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1265A4A0-D325-46A1-83E7-C1549008BE14}"/>
              </a:ext>
            </a:extLst>
          </p:cNvPr>
          <p:cNvSpPr txBox="1"/>
          <p:nvPr/>
        </p:nvSpPr>
        <p:spPr>
          <a:xfrm>
            <a:off x="635000" y="350520"/>
            <a:ext cx="10861039" cy="523220"/>
          </a:xfrm>
          <a:prstGeom prst="rect">
            <a:avLst/>
          </a:prstGeom>
          <a:noFill/>
        </p:spPr>
        <p:txBody>
          <a:bodyPr wrap="square" rtlCol="0">
            <a:spAutoFit/>
          </a:bodyPr>
          <a:lstStyle/>
          <a:p>
            <a:pPr algn="ctr"/>
            <a:r>
              <a:rPr lang="en-US" sz="2800" b="1" dirty="0"/>
              <a:t>Spinal Fluid Leaks</a:t>
            </a:r>
            <a:endParaRPr lang="en-US" sz="2800" b="1" kern="1200" dirty="0">
              <a:solidFill>
                <a:schemeClr val="tx1"/>
              </a:solidFill>
              <a:latin typeface="+mn-lt"/>
              <a:ea typeface="+mn-ea"/>
              <a:cs typeface="+mn-cs"/>
            </a:endParaRPr>
          </a:p>
        </p:txBody>
      </p:sp>
    </p:spTree>
    <p:extLst>
      <p:ext uri="{BB962C8B-B14F-4D97-AF65-F5344CB8AC3E}">
        <p14:creationId xmlns:p14="http://schemas.microsoft.com/office/powerpoint/2010/main" val="21367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8DEE-5D23-4878-9989-D9E609F84CA8}"/>
              </a:ext>
            </a:extLst>
          </p:cNvPr>
          <p:cNvSpPr>
            <a:spLocks noGrp="1"/>
          </p:cNvSpPr>
          <p:nvPr>
            <p:ph type="title"/>
          </p:nvPr>
        </p:nvSpPr>
        <p:spPr/>
        <p:txBody>
          <a:bodyPr>
            <a:normAutofit/>
          </a:bodyPr>
          <a:lstStyle/>
          <a:p>
            <a:pPr algn="ctr"/>
            <a:r>
              <a:rPr lang="en-US" sz="6600" b="1" dirty="0">
                <a:latin typeface="Chiller" panose="04020404031007020602" pitchFamily="82" charset="0"/>
              </a:rPr>
              <a:t>CNS Infections</a:t>
            </a:r>
          </a:p>
        </p:txBody>
      </p:sp>
      <p:sp>
        <p:nvSpPr>
          <p:cNvPr id="3" name="Slide Number Placeholder 2">
            <a:extLst>
              <a:ext uri="{FF2B5EF4-FFF2-40B4-BE49-F238E27FC236}">
                <a16:creationId xmlns:a16="http://schemas.microsoft.com/office/drawing/2014/main" id="{96467FBF-955F-4333-BA04-0FAB55CC97CC}"/>
              </a:ext>
            </a:extLst>
          </p:cNvPr>
          <p:cNvSpPr>
            <a:spLocks noGrp="1"/>
          </p:cNvSpPr>
          <p:nvPr>
            <p:ph type="sldNum" sz="quarter" idx="12"/>
          </p:nvPr>
        </p:nvSpPr>
        <p:spPr/>
        <p:txBody>
          <a:bodyPr/>
          <a:lstStyle/>
          <a:p>
            <a:fld id="{EC6796C0-0133-4DD7-89B5-ABF0770FD54C}" type="slidenum">
              <a:rPr lang="en-GB" smtClean="0"/>
              <a:t>39</a:t>
            </a:fld>
            <a:endParaRPr lang="en-GB"/>
          </a:p>
        </p:txBody>
      </p:sp>
      <p:pic>
        <p:nvPicPr>
          <p:cNvPr id="7" name="Picture 6">
            <a:extLst>
              <a:ext uri="{FF2B5EF4-FFF2-40B4-BE49-F238E27FC236}">
                <a16:creationId xmlns:a16="http://schemas.microsoft.com/office/drawing/2014/main" id="{D8D2562D-2D17-4543-AC92-A9C12901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14" y="1445079"/>
            <a:ext cx="4765221" cy="4765221"/>
          </a:xfrm>
          <a:prstGeom prst="rect">
            <a:avLst/>
          </a:prstGeom>
        </p:spPr>
      </p:pic>
    </p:spTree>
    <p:extLst>
      <p:ext uri="{BB962C8B-B14F-4D97-AF65-F5344CB8AC3E}">
        <p14:creationId xmlns:p14="http://schemas.microsoft.com/office/powerpoint/2010/main" val="411353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pPr>
              <a:buClr>
                <a:schemeClr val="accent1"/>
              </a:buClr>
            </a:pPr>
            <a:r>
              <a:rPr lang="en-GB" dirty="0"/>
              <a:t>1.  To recognize </a:t>
            </a:r>
            <a:r>
              <a:rPr lang="en-US" dirty="0"/>
              <a:t>“red flags” for headaches with a discernable cause</a:t>
            </a:r>
          </a:p>
          <a:p>
            <a:pPr lvl="1">
              <a:buClr>
                <a:schemeClr val="accent1"/>
              </a:buClr>
            </a:pPr>
            <a:r>
              <a:rPr lang="en-US" dirty="0"/>
              <a:t>Is it time to rename “secondary headaches”?</a:t>
            </a:r>
          </a:p>
          <a:p>
            <a:pPr marL="457200" lvl="1" indent="0">
              <a:buClr>
                <a:schemeClr val="accent1"/>
              </a:buClr>
              <a:buNone/>
            </a:pPr>
            <a:endParaRPr lang="en-GB" dirty="0"/>
          </a:p>
          <a:p>
            <a:pPr>
              <a:buClr>
                <a:schemeClr val="accent1"/>
              </a:buClr>
            </a:pPr>
            <a:r>
              <a:rPr lang="en-GB" dirty="0"/>
              <a:t>2.  To reinforce understanding on how to diagnose, manage and treat </a:t>
            </a:r>
            <a:r>
              <a:rPr lang="en-US" dirty="0"/>
              <a:t>dangerous and rapidly progressive</a:t>
            </a:r>
            <a:r>
              <a:rPr lang="en-GB" dirty="0"/>
              <a:t> headaches due to specific causes.</a:t>
            </a:r>
          </a:p>
          <a:p>
            <a:pPr lvl="1">
              <a:buClr>
                <a:schemeClr val="accent1"/>
              </a:buClr>
            </a:pPr>
            <a:endParaRPr lang="en-GB" dirty="0"/>
          </a:p>
          <a:p>
            <a:pPr>
              <a:buClr>
                <a:schemeClr val="accent1"/>
              </a:buClr>
            </a:pPr>
            <a:r>
              <a:rPr lang="en-GB" dirty="0"/>
              <a:t>3.  To review </a:t>
            </a:r>
            <a:r>
              <a:rPr lang="en-US" dirty="0"/>
              <a:t>headaches that we may not encounter on a regular basis.</a:t>
            </a:r>
          </a:p>
          <a:p>
            <a:pPr lvl="1">
              <a:buClr>
                <a:schemeClr val="accent1"/>
              </a:buClr>
            </a:pPr>
            <a:r>
              <a:rPr lang="en-US" dirty="0"/>
              <a:t>How much of our practice is primary headache disorders due to access reasons?</a:t>
            </a:r>
          </a:p>
          <a:p>
            <a:pPr lvl="1">
              <a:buClr>
                <a:schemeClr val="accent1"/>
              </a:buClr>
            </a:pPr>
            <a:r>
              <a:rPr lang="en-US" dirty="0"/>
              <a:t>Who is actually taking care of these patients?</a:t>
            </a:r>
          </a:p>
        </p:txBody>
      </p:sp>
      <p:sp>
        <p:nvSpPr>
          <p:cNvPr id="6" name="Text Placeholder 5"/>
          <p:cNvSpPr>
            <a:spLocks noGrp="1"/>
          </p:cNvSpPr>
          <p:nvPr>
            <p:ph type="body" sz="quarter" idx="12"/>
          </p:nvPr>
        </p:nvSpPr>
        <p:spPr/>
        <p:txBody>
          <a:bodyPr/>
          <a:lstStyle/>
          <a:p>
            <a:r>
              <a:rPr lang="en-GB" dirty="0"/>
              <a:t>Reference Arial 10pt left aligned</a:t>
            </a:r>
          </a:p>
        </p:txBody>
      </p:sp>
      <p:sp>
        <p:nvSpPr>
          <p:cNvPr id="7" name="Text Placeholder 6"/>
          <p:cNvSpPr>
            <a:spLocks noGrp="1"/>
          </p:cNvSpPr>
          <p:nvPr>
            <p:ph type="body" sz="quarter" idx="13"/>
          </p:nvPr>
        </p:nvSpPr>
        <p:spPr/>
        <p:txBody>
          <a:bodyPr/>
          <a:lstStyle/>
          <a:p>
            <a:r>
              <a:rPr lang="en-GB" dirty="0"/>
              <a:t>Footer Arial 10pt right aligned</a:t>
            </a:r>
          </a:p>
        </p:txBody>
      </p:sp>
      <p:sp>
        <p:nvSpPr>
          <p:cNvPr id="8" name="Slide Number Placeholder 7"/>
          <p:cNvSpPr>
            <a:spLocks noGrp="1"/>
          </p:cNvSpPr>
          <p:nvPr>
            <p:ph type="sldNum" sz="quarter" idx="4"/>
          </p:nvPr>
        </p:nvSpPr>
        <p:spPr>
          <a:xfrm>
            <a:off x="11750400" y="129600"/>
            <a:ext cx="399600" cy="363600"/>
          </a:xfrm>
        </p:spPr>
        <p:txBody>
          <a:bodyPr/>
          <a:lstStyle/>
          <a:p>
            <a:fld id="{EC6796C0-0133-4DD7-89B5-ABF0770FD54C}" type="slidenum">
              <a:rPr lang="en-GB" smtClean="0"/>
              <a:pPr/>
              <a:t>4</a:t>
            </a:fld>
            <a:endParaRPr lang="en-GB" dirty="0"/>
          </a:p>
        </p:txBody>
      </p:sp>
      <p:sp>
        <p:nvSpPr>
          <p:cNvPr id="2" name="Title 1">
            <a:extLst>
              <a:ext uri="{FF2B5EF4-FFF2-40B4-BE49-F238E27FC236}">
                <a16:creationId xmlns:a16="http://schemas.microsoft.com/office/drawing/2014/main" id="{C16F424B-E285-4D9E-B2B6-217FB42280F7}"/>
              </a:ext>
            </a:extLst>
          </p:cNvPr>
          <p:cNvSpPr>
            <a:spLocks noGrp="1"/>
          </p:cNvSpPr>
          <p:nvPr>
            <p:ph type="title"/>
          </p:nvPr>
        </p:nvSpPr>
        <p:spPr/>
        <p:txBody>
          <a:bodyPr/>
          <a:lstStyle/>
          <a:p>
            <a:pPr algn="ctr"/>
            <a:r>
              <a:rPr lang="en-US" b="1" dirty="0"/>
              <a:t>Learning Objectives</a:t>
            </a:r>
          </a:p>
        </p:txBody>
      </p:sp>
    </p:spTree>
    <p:extLst>
      <p:ext uri="{BB962C8B-B14F-4D97-AF65-F5344CB8AC3E}">
        <p14:creationId xmlns:p14="http://schemas.microsoft.com/office/powerpoint/2010/main" val="4277785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DA8C9CD4-9A92-4D16-8AF3-96A96DE0127B}"/>
              </a:ext>
            </a:extLst>
          </p:cNvPr>
          <p:cNvSpPr>
            <a:spLocks noGrp="1" noChangeArrowheads="1"/>
          </p:cNvSpPr>
          <p:nvPr>
            <p:ph type="title"/>
          </p:nvPr>
        </p:nvSpPr>
        <p:spPr/>
        <p:txBody>
          <a:bodyPr/>
          <a:lstStyle/>
          <a:p>
            <a:pPr algn="ctr">
              <a:defRPr/>
            </a:pPr>
            <a:r>
              <a:rPr lang="en-US" altLang="en-US" b="1" dirty="0"/>
              <a:t>Meningitis</a:t>
            </a:r>
          </a:p>
        </p:txBody>
      </p:sp>
      <p:sp>
        <p:nvSpPr>
          <p:cNvPr id="367619" name="Rectangle 3">
            <a:extLst>
              <a:ext uri="{FF2B5EF4-FFF2-40B4-BE49-F238E27FC236}">
                <a16:creationId xmlns:a16="http://schemas.microsoft.com/office/drawing/2014/main" id="{CAF9D9EE-C241-4217-93B4-2601264B19EF}"/>
              </a:ext>
            </a:extLst>
          </p:cNvPr>
          <p:cNvSpPr>
            <a:spLocks noGrp="1" noChangeArrowheads="1"/>
          </p:cNvSpPr>
          <p:nvPr>
            <p:ph type="body" idx="1"/>
          </p:nvPr>
        </p:nvSpPr>
        <p:spPr/>
        <p:txBody>
          <a:bodyPr/>
          <a:lstStyle/>
          <a:p>
            <a:pPr>
              <a:defRPr/>
            </a:pPr>
            <a:r>
              <a:rPr lang="en-US" altLang="en-US" dirty="0"/>
              <a:t>Headache, fever, stiff neck, confusion, decreased consciousness and cranial neuropathies</a:t>
            </a:r>
          </a:p>
          <a:p>
            <a:pPr>
              <a:defRPr/>
            </a:pPr>
            <a:endParaRPr lang="en-US" altLang="en-US" dirty="0"/>
          </a:p>
          <a:p>
            <a:pPr>
              <a:defRPr/>
            </a:pPr>
            <a:r>
              <a:rPr lang="en-US" altLang="en-US" dirty="0"/>
              <a:t> Bacterial: Rapidly declining… CT, LP, antibiotics ASAP</a:t>
            </a:r>
          </a:p>
          <a:p>
            <a:pPr>
              <a:defRPr/>
            </a:pPr>
            <a:endParaRPr lang="en-US" altLang="en-US" dirty="0"/>
          </a:p>
          <a:p>
            <a:pPr>
              <a:defRPr/>
            </a:pPr>
            <a:r>
              <a:rPr lang="en-US" altLang="en-US" dirty="0"/>
              <a:t>Viral/Aseptic:  Slower onset, “less sick”, lesson from Mollaret</a:t>
            </a:r>
          </a:p>
          <a:p>
            <a:pPr>
              <a:defRPr/>
            </a:pPr>
            <a:endParaRPr lang="en-US" altLang="en-US" dirty="0"/>
          </a:p>
          <a:p>
            <a:pPr>
              <a:defRPr/>
            </a:pPr>
            <a:r>
              <a:rPr lang="en-US" altLang="en-US" dirty="0"/>
              <a:t>Chronic/Fungal/TB:  Cranial neuropathies more common, stiff neck less common.  Often requires high volume tap to obtain positive cells.</a:t>
            </a:r>
          </a:p>
        </p:txBody>
      </p:sp>
    </p:spTree>
    <p:extLst>
      <p:ext uri="{BB962C8B-B14F-4D97-AF65-F5344CB8AC3E}">
        <p14:creationId xmlns:p14="http://schemas.microsoft.com/office/powerpoint/2010/main" val="329081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0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ck in the middle of a watch&#10;&#10;Description generated with high confidence">
            <a:extLst>
              <a:ext uri="{FF2B5EF4-FFF2-40B4-BE49-F238E27FC236}">
                <a16:creationId xmlns:a16="http://schemas.microsoft.com/office/drawing/2014/main" id="{E9CB9795-62AD-4E64-9971-F0399F187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
        <p:nvSpPr>
          <p:cNvPr id="3" name="Slide Number Placeholder 2">
            <a:extLst>
              <a:ext uri="{FF2B5EF4-FFF2-40B4-BE49-F238E27FC236}">
                <a16:creationId xmlns:a16="http://schemas.microsoft.com/office/drawing/2014/main" id="{AC0340C0-1681-4BCD-8CB3-A19116902D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EC6796C0-0133-4DD7-89B5-ABF0770FD54C}" type="slidenum">
              <a:rPr lang="en-US">
                <a:solidFill>
                  <a:srgbClr val="FFFFFF"/>
                </a:solidFill>
              </a:rPr>
              <a:pPr algn="r">
                <a:spcAft>
                  <a:spcPts val="600"/>
                </a:spcAft>
              </a:pPr>
              <a:t>41</a:t>
            </a:fld>
            <a:endParaRPr lang="en-US">
              <a:solidFill>
                <a:srgbClr val="FFFFFF"/>
              </a:solidFill>
            </a:endParaRPr>
          </a:p>
        </p:txBody>
      </p:sp>
    </p:spTree>
    <p:extLst>
      <p:ext uri="{BB962C8B-B14F-4D97-AF65-F5344CB8AC3E}">
        <p14:creationId xmlns:p14="http://schemas.microsoft.com/office/powerpoint/2010/main" val="430821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 descr="bacterial_meningitis">
            <a:extLst>
              <a:ext uri="{FF2B5EF4-FFF2-40B4-BE49-F238E27FC236}">
                <a16:creationId xmlns:a16="http://schemas.microsoft.com/office/drawing/2014/main" id="{4EE3CB64-A1BB-4ADB-93D9-FFAF220B9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240" y="1442721"/>
            <a:ext cx="39624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38" name="Rectangle 26">
            <a:extLst>
              <a:ext uri="{FF2B5EF4-FFF2-40B4-BE49-F238E27FC236}">
                <a16:creationId xmlns:a16="http://schemas.microsoft.com/office/drawing/2014/main" id="{8926988A-3B40-44A6-83BA-546DFEF18631}"/>
              </a:ext>
            </a:extLst>
          </p:cNvPr>
          <p:cNvSpPr>
            <a:spLocks noGrp="1" noChangeArrowheads="1"/>
          </p:cNvSpPr>
          <p:nvPr>
            <p:ph type="title" sz="quarter"/>
          </p:nvPr>
        </p:nvSpPr>
        <p:spPr>
          <a:xfrm>
            <a:off x="914400" y="71120"/>
            <a:ext cx="10363200" cy="1127760"/>
          </a:xfrm>
        </p:spPr>
        <p:txBody>
          <a:bodyPr/>
          <a:lstStyle/>
          <a:p>
            <a:pPr algn="ctr">
              <a:defRPr/>
            </a:pPr>
            <a:r>
              <a:rPr lang="en-US" altLang="en-US" b="1" dirty="0">
                <a:solidFill>
                  <a:schemeClr val="tx1"/>
                </a:solidFill>
              </a:rPr>
              <a:t>Meningitis</a:t>
            </a:r>
          </a:p>
        </p:txBody>
      </p:sp>
      <p:pic>
        <p:nvPicPr>
          <p:cNvPr id="57348" name="Picture 13" descr="osman1b">
            <a:extLst>
              <a:ext uri="{FF2B5EF4-FFF2-40B4-BE49-F238E27FC236}">
                <a16:creationId xmlns:a16="http://schemas.microsoft.com/office/drawing/2014/main" id="{BF85DAF4-B537-42D7-9919-DB8F4445251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24822" y="4075249"/>
            <a:ext cx="1757363" cy="198120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0" name="Picture 25" descr="basal%20meningitis-TBM">
            <a:extLst>
              <a:ext uri="{FF2B5EF4-FFF2-40B4-BE49-F238E27FC236}">
                <a16:creationId xmlns:a16="http://schemas.microsoft.com/office/drawing/2014/main" id="{0AC4891E-C280-425B-AB4A-15FCEA2058D2}"/>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40840" y="4145188"/>
            <a:ext cx="1930400" cy="198120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icture containing text&#10;&#10;Description generated with high confidence">
            <a:extLst>
              <a:ext uri="{FF2B5EF4-FFF2-40B4-BE49-F238E27FC236}">
                <a16:creationId xmlns:a16="http://schemas.microsoft.com/office/drawing/2014/main" id="{33CFE642-6A71-4892-81BA-88D4BA422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769" y="1304455"/>
            <a:ext cx="4176032" cy="3135297"/>
          </a:xfrm>
          <a:prstGeom prst="rect">
            <a:avLst/>
          </a:prstGeom>
        </p:spPr>
      </p:pic>
      <p:pic>
        <p:nvPicPr>
          <p:cNvPr id="57349" name="Picture 17" descr="5">
            <a:extLst>
              <a:ext uri="{FF2B5EF4-FFF2-40B4-BE49-F238E27FC236}">
                <a16:creationId xmlns:a16="http://schemas.microsoft.com/office/drawing/2014/main" id="{67C92275-9357-4BC2-B3D7-3838B0D8F1E1}"/>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932713" y="3572345"/>
            <a:ext cx="2971800" cy="198120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3952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CBFBA-7F10-4FE8-A5C7-A7EB6A0CF007}"/>
              </a:ext>
            </a:extLst>
          </p:cNvPr>
          <p:cNvSpPr>
            <a:spLocks noGrp="1" noChangeArrowheads="1"/>
          </p:cNvSpPr>
          <p:nvPr>
            <p:ph type="title"/>
          </p:nvPr>
        </p:nvSpPr>
        <p:spPr/>
        <p:txBody>
          <a:bodyPr/>
          <a:lstStyle/>
          <a:p>
            <a:pPr algn="ctr" eaLnBrk="1" hangingPunct="1">
              <a:defRPr/>
            </a:pPr>
            <a:r>
              <a:rPr lang="en-US" altLang="en-US" b="1" dirty="0"/>
              <a:t>Acute Meningitis</a:t>
            </a:r>
          </a:p>
        </p:txBody>
      </p:sp>
      <p:sp>
        <p:nvSpPr>
          <p:cNvPr id="6147" name="Rectangle 3">
            <a:extLst>
              <a:ext uri="{FF2B5EF4-FFF2-40B4-BE49-F238E27FC236}">
                <a16:creationId xmlns:a16="http://schemas.microsoft.com/office/drawing/2014/main" id="{3CA306C2-56EA-49AE-9386-DD4D05E095D5}"/>
              </a:ext>
            </a:extLst>
          </p:cNvPr>
          <p:cNvSpPr>
            <a:spLocks noGrp="1" noChangeArrowheads="1"/>
          </p:cNvSpPr>
          <p:nvPr>
            <p:ph type="body" idx="1"/>
          </p:nvPr>
        </p:nvSpPr>
        <p:spPr/>
        <p:txBody>
          <a:bodyPr/>
          <a:lstStyle/>
          <a:p>
            <a:pPr eaLnBrk="1" hangingPunct="1">
              <a:defRPr/>
            </a:pPr>
            <a:r>
              <a:rPr lang="en-US" altLang="en-US" sz="2800" dirty="0"/>
              <a:t>Bacterial Meningitis:  </a:t>
            </a:r>
          </a:p>
          <a:p>
            <a:pPr lvl="1" eaLnBrk="1" hangingPunct="1">
              <a:defRPr/>
            </a:pPr>
            <a:r>
              <a:rPr lang="en-US" altLang="en-US" sz="2400" dirty="0"/>
              <a:t>LP shows elevated PMN’s, elevated protein and reduced glucose.</a:t>
            </a:r>
          </a:p>
          <a:p>
            <a:pPr lvl="1" eaLnBrk="1" hangingPunct="1">
              <a:defRPr/>
            </a:pPr>
            <a:r>
              <a:rPr lang="en-US" altLang="en-US" sz="2400" dirty="0"/>
              <a:t>treat adults with Ampicillin and Ceftriaxone pending cultures. </a:t>
            </a:r>
          </a:p>
          <a:p>
            <a:pPr lvl="1" eaLnBrk="1" hangingPunct="1">
              <a:defRPr/>
            </a:pPr>
            <a:endParaRPr lang="en-US" altLang="en-US" sz="2400" dirty="0"/>
          </a:p>
          <a:p>
            <a:pPr eaLnBrk="1" hangingPunct="1">
              <a:defRPr/>
            </a:pPr>
            <a:r>
              <a:rPr lang="en-US" altLang="en-US" sz="2800" dirty="0"/>
              <a:t>Viral Meningitis/ Encephalitis:  </a:t>
            </a:r>
          </a:p>
          <a:p>
            <a:pPr lvl="1" eaLnBrk="1" hangingPunct="1">
              <a:defRPr/>
            </a:pPr>
            <a:r>
              <a:rPr lang="en-US" altLang="en-US" sz="2400" dirty="0"/>
              <a:t>LP shows mild increase of lymphocytes, increased protein and normal glucose</a:t>
            </a:r>
          </a:p>
          <a:p>
            <a:pPr lvl="1" eaLnBrk="1" hangingPunct="1">
              <a:defRPr/>
            </a:pPr>
            <a:r>
              <a:rPr lang="en-US" altLang="en-US" sz="2400" dirty="0"/>
              <a:t>Can include enteroviruses, lymphocytic choriomeningitis virus, HIV, as well as many others.</a:t>
            </a:r>
          </a:p>
        </p:txBody>
      </p:sp>
    </p:spTree>
    <p:extLst>
      <p:ext uri="{BB962C8B-B14F-4D97-AF65-F5344CB8AC3E}">
        <p14:creationId xmlns:p14="http://schemas.microsoft.com/office/powerpoint/2010/main" val="178089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FC81CF5-B1B2-456F-96B2-8E0612822E35}"/>
              </a:ext>
            </a:extLst>
          </p:cNvPr>
          <p:cNvSpPr>
            <a:spLocks noGrp="1" noChangeArrowheads="1"/>
          </p:cNvSpPr>
          <p:nvPr>
            <p:ph type="title"/>
          </p:nvPr>
        </p:nvSpPr>
        <p:spPr/>
        <p:txBody>
          <a:bodyPr/>
          <a:lstStyle/>
          <a:p>
            <a:pPr algn="ctr" eaLnBrk="1" hangingPunct="1">
              <a:defRPr/>
            </a:pPr>
            <a:r>
              <a:rPr lang="en-US" altLang="en-US" b="1" dirty="0"/>
              <a:t>Chronic Meningitis</a:t>
            </a:r>
          </a:p>
        </p:txBody>
      </p:sp>
      <p:sp>
        <p:nvSpPr>
          <p:cNvPr id="7171" name="Rectangle 3">
            <a:extLst>
              <a:ext uri="{FF2B5EF4-FFF2-40B4-BE49-F238E27FC236}">
                <a16:creationId xmlns:a16="http://schemas.microsoft.com/office/drawing/2014/main" id="{E59008F0-D090-4180-BD1B-A0F00C42F12A}"/>
              </a:ext>
            </a:extLst>
          </p:cNvPr>
          <p:cNvSpPr>
            <a:spLocks noGrp="1" noChangeArrowheads="1"/>
          </p:cNvSpPr>
          <p:nvPr>
            <p:ph type="body" idx="1"/>
          </p:nvPr>
        </p:nvSpPr>
        <p:spPr>
          <a:xfrm>
            <a:off x="1981200" y="1219200"/>
            <a:ext cx="8229600" cy="5410200"/>
          </a:xfrm>
        </p:spPr>
        <p:txBody>
          <a:bodyPr/>
          <a:lstStyle/>
          <a:p>
            <a:pPr eaLnBrk="1" hangingPunct="1">
              <a:lnSpc>
                <a:spcPct val="80000"/>
              </a:lnSpc>
              <a:defRPr/>
            </a:pPr>
            <a:r>
              <a:rPr lang="en-US" altLang="en-US" sz="2800" dirty="0"/>
              <a:t>Tuberculosis:</a:t>
            </a:r>
          </a:p>
          <a:p>
            <a:pPr lvl="1" eaLnBrk="1" hangingPunct="1">
              <a:lnSpc>
                <a:spcPct val="80000"/>
              </a:lnSpc>
              <a:defRPr/>
            </a:pPr>
            <a:r>
              <a:rPr lang="en-US" altLang="en-US" sz="2400" dirty="0"/>
              <a:t>LP shows increased lymphocytes, elevated protein and low glucose. Large volume tap gives 50% yield of acid fast mycobacteria.</a:t>
            </a:r>
          </a:p>
          <a:p>
            <a:pPr lvl="1" eaLnBrk="1" hangingPunct="1">
              <a:lnSpc>
                <a:spcPct val="80000"/>
              </a:lnSpc>
              <a:defRPr/>
            </a:pPr>
            <a:r>
              <a:rPr lang="en-US" altLang="en-US" sz="2400" dirty="0"/>
              <a:t>Treat with four drugs for 1</a:t>
            </a:r>
            <a:r>
              <a:rPr lang="en-US" altLang="en-US" sz="2400" baseline="30000" dirty="0"/>
              <a:t>st</a:t>
            </a:r>
            <a:r>
              <a:rPr lang="en-US" altLang="en-US" sz="2400" dirty="0"/>
              <a:t> 2 months until sensitivity is known.</a:t>
            </a:r>
          </a:p>
          <a:p>
            <a:pPr eaLnBrk="1" hangingPunct="1">
              <a:lnSpc>
                <a:spcPct val="80000"/>
              </a:lnSpc>
              <a:defRPr/>
            </a:pPr>
            <a:r>
              <a:rPr lang="en-US" altLang="en-US" sz="2800" dirty="0"/>
              <a:t>Neurosyphilis:</a:t>
            </a:r>
          </a:p>
          <a:p>
            <a:pPr lvl="1" eaLnBrk="1" hangingPunct="1">
              <a:lnSpc>
                <a:spcPct val="80000"/>
              </a:lnSpc>
              <a:defRPr/>
            </a:pPr>
            <a:r>
              <a:rPr lang="en-US" altLang="en-US" sz="2400" dirty="0"/>
              <a:t>Primary, Secondary, Tertiary</a:t>
            </a:r>
          </a:p>
          <a:p>
            <a:pPr lvl="1" eaLnBrk="1" hangingPunct="1">
              <a:lnSpc>
                <a:spcPct val="80000"/>
              </a:lnSpc>
              <a:defRPr/>
            </a:pPr>
            <a:r>
              <a:rPr lang="en-US" altLang="en-US" sz="2400" dirty="0" err="1"/>
              <a:t>Gummas</a:t>
            </a:r>
            <a:r>
              <a:rPr lang="en-US" altLang="en-US" sz="2400" dirty="0"/>
              <a:t>, aortitis, chorioretinitis</a:t>
            </a:r>
          </a:p>
          <a:p>
            <a:pPr lvl="1" eaLnBrk="1" hangingPunct="1">
              <a:lnSpc>
                <a:spcPct val="80000"/>
              </a:lnSpc>
              <a:defRPr/>
            </a:pPr>
            <a:r>
              <a:rPr lang="en-US" altLang="en-US" sz="2400" dirty="0"/>
              <a:t>Three major syndromes:  </a:t>
            </a:r>
            <a:r>
              <a:rPr lang="en-US" altLang="en-US" sz="2400" dirty="0" err="1"/>
              <a:t>tabes</a:t>
            </a:r>
            <a:r>
              <a:rPr lang="en-US" altLang="en-US" sz="2400" dirty="0"/>
              <a:t> dorsalis, Argyll Robertson pupils, general paresis of the insane.</a:t>
            </a:r>
          </a:p>
          <a:p>
            <a:pPr lvl="1" eaLnBrk="1" hangingPunct="1">
              <a:lnSpc>
                <a:spcPct val="80000"/>
              </a:lnSpc>
              <a:defRPr/>
            </a:pPr>
            <a:r>
              <a:rPr lang="en-US" altLang="en-US" sz="2400" dirty="0"/>
              <a:t>LP for VDRL- may consider FTA-ABS in late syphilis.</a:t>
            </a:r>
          </a:p>
          <a:p>
            <a:pPr lvl="1" eaLnBrk="1" hangingPunct="1">
              <a:lnSpc>
                <a:spcPct val="80000"/>
              </a:lnSpc>
              <a:defRPr/>
            </a:pPr>
            <a:r>
              <a:rPr lang="en-US" altLang="en-US" sz="2400" dirty="0"/>
              <a:t>Treat with Penicillin 2.4 million units IM weekly for 3 weeks if non neurologic.  Otherwise treat Penicillin G 2-4 million units IV q4 for 10 days.</a:t>
            </a:r>
          </a:p>
        </p:txBody>
      </p:sp>
    </p:spTree>
    <p:extLst>
      <p:ext uri="{BB962C8B-B14F-4D97-AF65-F5344CB8AC3E}">
        <p14:creationId xmlns:p14="http://schemas.microsoft.com/office/powerpoint/2010/main" val="2299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26C6F18-C6B4-4228-9E91-938402BED61E}"/>
              </a:ext>
            </a:extLst>
          </p:cNvPr>
          <p:cNvSpPr>
            <a:spLocks noGrp="1" noChangeArrowheads="1"/>
          </p:cNvSpPr>
          <p:nvPr>
            <p:ph type="title"/>
          </p:nvPr>
        </p:nvSpPr>
        <p:spPr/>
        <p:txBody>
          <a:bodyPr/>
          <a:lstStyle/>
          <a:p>
            <a:pPr algn="ctr" eaLnBrk="1" hangingPunct="1">
              <a:defRPr/>
            </a:pPr>
            <a:r>
              <a:rPr lang="en-US" altLang="en-US" b="1" dirty="0"/>
              <a:t>Chronic Meningitis</a:t>
            </a:r>
          </a:p>
        </p:txBody>
      </p:sp>
      <p:sp>
        <p:nvSpPr>
          <p:cNvPr id="12291" name="Rectangle 3">
            <a:extLst>
              <a:ext uri="{FF2B5EF4-FFF2-40B4-BE49-F238E27FC236}">
                <a16:creationId xmlns:a16="http://schemas.microsoft.com/office/drawing/2014/main" id="{C7E2B86D-040A-4618-BBA2-F5C7817B6B88}"/>
              </a:ext>
            </a:extLst>
          </p:cNvPr>
          <p:cNvSpPr>
            <a:spLocks noGrp="1" noChangeArrowheads="1"/>
          </p:cNvSpPr>
          <p:nvPr>
            <p:ph type="body" idx="1"/>
          </p:nvPr>
        </p:nvSpPr>
        <p:spPr/>
        <p:txBody>
          <a:bodyPr/>
          <a:lstStyle/>
          <a:p>
            <a:pPr eaLnBrk="1" hangingPunct="1">
              <a:lnSpc>
                <a:spcPct val="80000"/>
              </a:lnSpc>
              <a:defRPr/>
            </a:pPr>
            <a:r>
              <a:rPr lang="en-US" altLang="en-US" sz="2800" dirty="0"/>
              <a:t>Lyme Disease:</a:t>
            </a:r>
          </a:p>
          <a:p>
            <a:pPr lvl="1" eaLnBrk="1" hangingPunct="1">
              <a:lnSpc>
                <a:spcPct val="80000"/>
              </a:lnSpc>
              <a:defRPr/>
            </a:pPr>
            <a:r>
              <a:rPr lang="en-US" altLang="en-US" sz="2400" dirty="0"/>
              <a:t>Mononuclear pleocytosis with increase protein.  Can send PCR for Borrelia or detect IgG antibodies via ELISA or Western Blot.</a:t>
            </a:r>
          </a:p>
          <a:p>
            <a:pPr lvl="1" eaLnBrk="1" hangingPunct="1">
              <a:lnSpc>
                <a:spcPct val="80000"/>
              </a:lnSpc>
              <a:defRPr/>
            </a:pPr>
            <a:r>
              <a:rPr lang="en-US" altLang="en-US" sz="2400" dirty="0"/>
              <a:t>Ceftriaxone 2 g IV </a:t>
            </a:r>
            <a:r>
              <a:rPr lang="en-US" altLang="en-US" sz="2400" dirty="0" err="1"/>
              <a:t>qday</a:t>
            </a:r>
            <a:r>
              <a:rPr lang="en-US" altLang="en-US" sz="2400" dirty="0"/>
              <a:t> or Penicillin G 4 million units IV q 4 for 2-4 weeks.</a:t>
            </a:r>
          </a:p>
          <a:p>
            <a:pPr lvl="1" eaLnBrk="1" hangingPunct="1">
              <a:lnSpc>
                <a:spcPct val="80000"/>
              </a:lnSpc>
              <a:defRPr/>
            </a:pPr>
            <a:endParaRPr lang="en-US" altLang="en-US" sz="2400" dirty="0"/>
          </a:p>
          <a:p>
            <a:pPr eaLnBrk="1" hangingPunct="1">
              <a:lnSpc>
                <a:spcPct val="80000"/>
              </a:lnSpc>
              <a:defRPr/>
            </a:pPr>
            <a:r>
              <a:rPr lang="en-US" altLang="en-US" sz="2800" dirty="0"/>
              <a:t>Fungal Meningitis</a:t>
            </a:r>
          </a:p>
          <a:p>
            <a:pPr lvl="1" eaLnBrk="1" hangingPunct="1">
              <a:lnSpc>
                <a:spcPct val="80000"/>
              </a:lnSpc>
              <a:defRPr/>
            </a:pPr>
            <a:r>
              <a:rPr lang="en-US" altLang="en-US" sz="2400" dirty="0"/>
              <a:t>Can include Cryptococcus, Coccidioides, Candida, Histoplasma, Blastomyces</a:t>
            </a:r>
          </a:p>
          <a:p>
            <a:pPr lvl="1" eaLnBrk="1" hangingPunct="1">
              <a:lnSpc>
                <a:spcPct val="80000"/>
              </a:lnSpc>
              <a:defRPr/>
            </a:pPr>
            <a:r>
              <a:rPr lang="en-US" altLang="en-US" sz="2400" dirty="0"/>
              <a:t>LP shows mononuclear increase, elevated protein and near normal glucose.</a:t>
            </a:r>
          </a:p>
          <a:p>
            <a:pPr lvl="1" eaLnBrk="1" hangingPunct="1">
              <a:lnSpc>
                <a:spcPct val="80000"/>
              </a:lnSpc>
              <a:defRPr/>
            </a:pPr>
            <a:r>
              <a:rPr lang="en-US" altLang="en-US" sz="2400" dirty="0"/>
              <a:t>Treat with Amphotericin B or some with fluconazole.</a:t>
            </a:r>
          </a:p>
        </p:txBody>
      </p:sp>
    </p:spTree>
    <p:extLst>
      <p:ext uri="{BB962C8B-B14F-4D97-AF65-F5344CB8AC3E}">
        <p14:creationId xmlns:p14="http://schemas.microsoft.com/office/powerpoint/2010/main" val="422432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0B4989-4B95-4B11-A211-71CB5D7B9F3C}"/>
              </a:ext>
            </a:extLst>
          </p:cNvPr>
          <p:cNvPicPr>
            <a:picLocks noChangeAspect="1"/>
          </p:cNvPicPr>
          <p:nvPr/>
        </p:nvPicPr>
        <p:blipFill rotWithShape="1">
          <a:blip r:embed="rId2">
            <a:extLst>
              <a:ext uri="{28A0092B-C50C-407E-A947-70E740481C1C}">
                <a14:useLocalDpi xmlns:a14="http://schemas.microsoft.com/office/drawing/2010/main" val="0"/>
              </a:ext>
            </a:extLst>
          </a:blip>
          <a:srcRect l="3511" r="2" b="2"/>
          <a:stretch/>
        </p:blipFill>
        <p:spPr>
          <a:xfrm>
            <a:off x="6338318" y="1632139"/>
            <a:ext cx="5074070" cy="4272681"/>
          </a:xfrm>
          <a:prstGeom prst="rect">
            <a:avLst/>
          </a:prstGeom>
        </p:spPr>
      </p:pic>
      <p:sp>
        <p:nvSpPr>
          <p:cNvPr id="13314" name="Rectangle 2">
            <a:extLst>
              <a:ext uri="{FF2B5EF4-FFF2-40B4-BE49-F238E27FC236}">
                <a16:creationId xmlns:a16="http://schemas.microsoft.com/office/drawing/2014/main" id="{2FBBD111-F648-4130-9E89-95374FF44D98}"/>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b="1" dirty="0"/>
              <a:t>Leptospirosis</a:t>
            </a:r>
            <a:endParaRPr lang="en-US" altLang="en-US" b="1"/>
          </a:p>
        </p:txBody>
      </p:sp>
      <p:sp>
        <p:nvSpPr>
          <p:cNvPr id="13315" name="Rectangle 3">
            <a:extLst>
              <a:ext uri="{FF2B5EF4-FFF2-40B4-BE49-F238E27FC236}">
                <a16:creationId xmlns:a16="http://schemas.microsoft.com/office/drawing/2014/main" id="{E7233AC8-C473-448E-8DBF-B559B9E7073E}"/>
              </a:ext>
            </a:extLst>
          </p:cNvPr>
          <p:cNvSpPr>
            <a:spLocks noGrp="1" noChangeArrowheads="1"/>
          </p:cNvSpPr>
          <p:nvPr>
            <p:ph type="body" idx="1"/>
          </p:nvPr>
        </p:nvSpPr>
        <p:spPr>
          <a:xfrm>
            <a:off x="838200" y="1825625"/>
            <a:ext cx="5015484" cy="4351338"/>
          </a:xfrm>
        </p:spPr>
        <p:txBody>
          <a:bodyPr>
            <a:normAutofit/>
          </a:bodyPr>
          <a:lstStyle/>
          <a:p>
            <a:pPr eaLnBrk="1" hangingPunct="1">
              <a:defRPr/>
            </a:pPr>
            <a:r>
              <a:rPr lang="en-US" altLang="en-US" sz="1900" dirty="0"/>
              <a:t>Spirochetal disease most often Leptospira </a:t>
            </a:r>
            <a:r>
              <a:rPr lang="en-US" altLang="en-US" sz="1900" dirty="0" err="1"/>
              <a:t>Interrogans</a:t>
            </a:r>
            <a:r>
              <a:rPr lang="en-US" altLang="en-US" sz="1900" dirty="0"/>
              <a:t> from cats, dogs, etc. </a:t>
            </a:r>
          </a:p>
          <a:p>
            <a:pPr eaLnBrk="1" hangingPunct="1">
              <a:defRPr/>
            </a:pPr>
            <a:endParaRPr lang="en-US" altLang="en-US" sz="1900" dirty="0"/>
          </a:p>
          <a:p>
            <a:pPr eaLnBrk="1" hangingPunct="1">
              <a:defRPr/>
            </a:pPr>
            <a:r>
              <a:rPr lang="en-US" altLang="en-US" sz="1900" dirty="0"/>
              <a:t>Fever, chills, myalgia, nausea, diarrhea, meningitis, hepatitis, renal failure.</a:t>
            </a:r>
          </a:p>
          <a:p>
            <a:pPr eaLnBrk="1" hangingPunct="1">
              <a:defRPr/>
            </a:pPr>
            <a:endParaRPr lang="en-US" altLang="en-US" sz="1900" dirty="0"/>
          </a:p>
          <a:p>
            <a:pPr eaLnBrk="1" hangingPunct="1">
              <a:defRPr/>
            </a:pPr>
            <a:r>
              <a:rPr lang="en-US" altLang="en-US" sz="1900" dirty="0"/>
              <a:t>CSF shows mononuclear pleocytosis with elevated protein</a:t>
            </a:r>
          </a:p>
          <a:p>
            <a:pPr eaLnBrk="1" hangingPunct="1">
              <a:defRPr/>
            </a:pPr>
            <a:endParaRPr lang="en-US" altLang="en-US" sz="1900" dirty="0"/>
          </a:p>
          <a:p>
            <a:pPr eaLnBrk="1" hangingPunct="1">
              <a:defRPr/>
            </a:pPr>
            <a:r>
              <a:rPr lang="en-US" altLang="en-US" sz="1900" dirty="0"/>
              <a:t>Treat with doxycycline 100mg IV q12 or Penicillin G 5 million units IV q6 for 7 days.</a:t>
            </a:r>
          </a:p>
        </p:txBody>
      </p:sp>
    </p:spTree>
    <p:extLst>
      <p:ext uri="{BB962C8B-B14F-4D97-AF65-F5344CB8AC3E}">
        <p14:creationId xmlns:p14="http://schemas.microsoft.com/office/powerpoint/2010/main" val="1207269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3BED141-8DC5-471A-B675-B86DEE785134}"/>
              </a:ext>
            </a:extLst>
          </p:cNvPr>
          <p:cNvSpPr>
            <a:spLocks noGrp="1" noChangeArrowheads="1"/>
          </p:cNvSpPr>
          <p:nvPr>
            <p:ph type="title"/>
          </p:nvPr>
        </p:nvSpPr>
        <p:spPr/>
        <p:txBody>
          <a:bodyPr/>
          <a:lstStyle/>
          <a:p>
            <a:pPr algn="ctr" eaLnBrk="1" hangingPunct="1">
              <a:defRPr/>
            </a:pPr>
            <a:r>
              <a:rPr lang="en-US" altLang="en-US" b="1" dirty="0"/>
              <a:t>Brain Abscess</a:t>
            </a:r>
          </a:p>
        </p:txBody>
      </p:sp>
      <p:sp>
        <p:nvSpPr>
          <p:cNvPr id="8195" name="Rectangle 3">
            <a:extLst>
              <a:ext uri="{FF2B5EF4-FFF2-40B4-BE49-F238E27FC236}">
                <a16:creationId xmlns:a16="http://schemas.microsoft.com/office/drawing/2014/main" id="{43D70AA3-5EAD-49CD-8C35-DC60EE332BED}"/>
              </a:ext>
            </a:extLst>
          </p:cNvPr>
          <p:cNvSpPr>
            <a:spLocks noGrp="1" noChangeArrowheads="1"/>
          </p:cNvSpPr>
          <p:nvPr>
            <p:ph type="body" idx="1"/>
          </p:nvPr>
        </p:nvSpPr>
        <p:spPr>
          <a:xfrm>
            <a:off x="1981200" y="1295400"/>
            <a:ext cx="8229600" cy="5181600"/>
          </a:xfrm>
        </p:spPr>
        <p:txBody>
          <a:bodyPr/>
          <a:lstStyle/>
          <a:p>
            <a:pPr eaLnBrk="1" hangingPunct="1">
              <a:lnSpc>
                <a:spcPct val="80000"/>
              </a:lnSpc>
              <a:defRPr/>
            </a:pPr>
            <a:r>
              <a:rPr lang="en-US" altLang="en-US"/>
              <a:t>Bacterial Abscess</a:t>
            </a:r>
          </a:p>
          <a:p>
            <a:pPr lvl="1" eaLnBrk="1" hangingPunct="1">
              <a:lnSpc>
                <a:spcPct val="80000"/>
              </a:lnSpc>
              <a:defRPr/>
            </a:pPr>
            <a:r>
              <a:rPr lang="en-US" altLang="en-US"/>
              <a:t>Subacute progressive headache (75%), altered mental status(70%), focal neurological signs(50%), fever (50%)</a:t>
            </a:r>
          </a:p>
          <a:p>
            <a:pPr lvl="1" eaLnBrk="1" hangingPunct="1">
              <a:lnSpc>
                <a:spcPct val="80000"/>
              </a:lnSpc>
              <a:defRPr/>
            </a:pPr>
            <a:r>
              <a:rPr lang="en-US" altLang="en-US"/>
              <a:t>Ring enhancing lesion; pathogen by CSF 10%, by biopsy 80%</a:t>
            </a:r>
          </a:p>
          <a:p>
            <a:pPr lvl="1" eaLnBrk="1" hangingPunct="1">
              <a:lnSpc>
                <a:spcPct val="80000"/>
              </a:lnSpc>
              <a:defRPr/>
            </a:pPr>
            <a:r>
              <a:rPr lang="en-US" altLang="en-US"/>
              <a:t>Look for extradural cause</a:t>
            </a:r>
          </a:p>
          <a:p>
            <a:pPr lvl="1" eaLnBrk="1" hangingPunct="1">
              <a:lnSpc>
                <a:spcPct val="80000"/>
              </a:lnSpc>
              <a:defRPr/>
            </a:pPr>
            <a:r>
              <a:rPr lang="en-US" altLang="en-US"/>
              <a:t>Treat empirically with oxacillin 2g IV q4 (or penicillin G), Metronidazole and Ceftriaxone.  Consider Amphotericin B</a:t>
            </a:r>
          </a:p>
          <a:p>
            <a:pPr eaLnBrk="1" hangingPunct="1">
              <a:lnSpc>
                <a:spcPct val="80000"/>
              </a:lnSpc>
              <a:defRPr/>
            </a:pPr>
            <a:r>
              <a:rPr lang="en-US" altLang="en-US"/>
              <a:t>Subdural Empyema</a:t>
            </a:r>
          </a:p>
          <a:p>
            <a:pPr eaLnBrk="1" hangingPunct="1">
              <a:lnSpc>
                <a:spcPct val="80000"/>
              </a:lnSpc>
              <a:defRPr/>
            </a:pPr>
            <a:r>
              <a:rPr lang="en-US" altLang="en-US"/>
              <a:t>Cranial and Spinal Epidural Abscess</a:t>
            </a:r>
          </a:p>
          <a:p>
            <a:pPr lvl="1" eaLnBrk="1" hangingPunct="1">
              <a:lnSpc>
                <a:spcPct val="80000"/>
              </a:lnSpc>
              <a:defRPr/>
            </a:pPr>
            <a:r>
              <a:rPr lang="en-US" altLang="en-US"/>
              <a:t>High dose dexamethasone 60 to 100mg IV push followed by 10-20 mg q6 (and call surgery!).</a:t>
            </a:r>
          </a:p>
          <a:p>
            <a:pPr lvl="1" eaLnBrk="1" hangingPunct="1">
              <a:lnSpc>
                <a:spcPct val="80000"/>
              </a:lnSpc>
              <a:defRPr/>
            </a:pPr>
            <a:r>
              <a:rPr lang="en-US" altLang="en-US"/>
              <a:t>Vancomycin and Ceftriaxone</a:t>
            </a:r>
          </a:p>
          <a:p>
            <a:pPr eaLnBrk="1" hangingPunct="1">
              <a:lnSpc>
                <a:spcPct val="80000"/>
              </a:lnSpc>
              <a:defRPr/>
            </a:pPr>
            <a:r>
              <a:rPr lang="en-US" altLang="en-US"/>
              <a:t>Toxoplasmosis</a:t>
            </a:r>
          </a:p>
          <a:p>
            <a:pPr lvl="1" eaLnBrk="1" hangingPunct="1">
              <a:lnSpc>
                <a:spcPct val="80000"/>
              </a:lnSpc>
              <a:defRPr/>
            </a:pPr>
            <a:r>
              <a:rPr lang="en-US" altLang="en-US"/>
              <a:t>Sulfadiazine and pyrimethamine, Clindamycin</a:t>
            </a:r>
          </a:p>
          <a:p>
            <a:pPr eaLnBrk="1" hangingPunct="1">
              <a:lnSpc>
                <a:spcPct val="80000"/>
              </a:lnSpc>
              <a:defRPr/>
            </a:pPr>
            <a:r>
              <a:rPr lang="en-US" altLang="en-US"/>
              <a:t>Cysticercosis</a:t>
            </a:r>
          </a:p>
        </p:txBody>
      </p:sp>
    </p:spTree>
    <p:extLst>
      <p:ext uri="{BB962C8B-B14F-4D97-AF65-F5344CB8AC3E}">
        <p14:creationId xmlns:p14="http://schemas.microsoft.com/office/powerpoint/2010/main" val="4046342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5D8AE46-EDF7-4E2B-B9EE-4DAB8A9A3CC1}"/>
              </a:ext>
            </a:extLst>
          </p:cNvPr>
          <p:cNvSpPr>
            <a:spLocks noGrp="1" noChangeArrowheads="1"/>
          </p:cNvSpPr>
          <p:nvPr>
            <p:ph type="title"/>
          </p:nvPr>
        </p:nvSpPr>
        <p:spPr/>
        <p:txBody>
          <a:bodyPr/>
          <a:lstStyle/>
          <a:p>
            <a:pPr algn="ctr" eaLnBrk="1" hangingPunct="1">
              <a:defRPr/>
            </a:pPr>
            <a:r>
              <a:rPr lang="en-US" altLang="en-US" b="1" dirty="0"/>
              <a:t>Viral Encephalitis</a:t>
            </a:r>
          </a:p>
        </p:txBody>
      </p:sp>
      <p:sp>
        <p:nvSpPr>
          <p:cNvPr id="10243" name="Rectangle 3">
            <a:extLst>
              <a:ext uri="{FF2B5EF4-FFF2-40B4-BE49-F238E27FC236}">
                <a16:creationId xmlns:a16="http://schemas.microsoft.com/office/drawing/2014/main" id="{951D358C-663D-477D-A3F5-C9F3D490E362}"/>
              </a:ext>
            </a:extLst>
          </p:cNvPr>
          <p:cNvSpPr>
            <a:spLocks noGrp="1" noChangeArrowheads="1"/>
          </p:cNvSpPr>
          <p:nvPr>
            <p:ph type="body" idx="1"/>
          </p:nvPr>
        </p:nvSpPr>
        <p:spPr>
          <a:xfrm>
            <a:off x="237600" y="1333500"/>
            <a:ext cx="11275270" cy="4887686"/>
          </a:xfrm>
        </p:spPr>
        <p:txBody>
          <a:bodyPr>
            <a:normAutofit lnSpcReduction="10000"/>
          </a:bodyPr>
          <a:lstStyle/>
          <a:p>
            <a:pPr eaLnBrk="1" hangingPunct="1">
              <a:lnSpc>
                <a:spcPct val="80000"/>
              </a:lnSpc>
              <a:defRPr/>
            </a:pPr>
            <a:r>
              <a:rPr lang="en-US" altLang="en-US" sz="2800" dirty="0"/>
              <a:t>Herpes Simplex Encephalitis</a:t>
            </a:r>
          </a:p>
          <a:p>
            <a:pPr lvl="1" eaLnBrk="1" hangingPunct="1">
              <a:lnSpc>
                <a:spcPct val="80000"/>
              </a:lnSpc>
              <a:defRPr/>
            </a:pPr>
            <a:r>
              <a:rPr lang="en-US" altLang="en-US" sz="2400" dirty="0"/>
              <a:t>Acyclovir 10-12.5 mg/ kg IV q8 for 2-3 weeks.</a:t>
            </a:r>
          </a:p>
          <a:p>
            <a:pPr lvl="1" eaLnBrk="1" hangingPunct="1">
              <a:lnSpc>
                <a:spcPct val="80000"/>
              </a:lnSpc>
              <a:defRPr/>
            </a:pPr>
            <a:r>
              <a:rPr lang="en-US" altLang="en-US" sz="2400" dirty="0"/>
              <a:t>Phenytoin</a:t>
            </a:r>
          </a:p>
          <a:p>
            <a:pPr lvl="1" eaLnBrk="1" hangingPunct="1">
              <a:lnSpc>
                <a:spcPct val="80000"/>
              </a:lnSpc>
              <a:defRPr/>
            </a:pPr>
            <a:r>
              <a:rPr lang="en-US" altLang="en-US" sz="2400" dirty="0"/>
              <a:t>Consider Steroids</a:t>
            </a:r>
          </a:p>
          <a:p>
            <a:pPr eaLnBrk="1" hangingPunct="1">
              <a:lnSpc>
                <a:spcPct val="80000"/>
              </a:lnSpc>
              <a:defRPr/>
            </a:pPr>
            <a:r>
              <a:rPr lang="en-US" altLang="en-US" sz="2800" dirty="0"/>
              <a:t>Mumps, Enterovirus, Arbovirus (Equine, St. Louis, California, </a:t>
            </a:r>
            <a:r>
              <a:rPr lang="en-US" altLang="en-US" sz="2800" dirty="0" err="1"/>
              <a:t>colorado</a:t>
            </a:r>
            <a:r>
              <a:rPr lang="en-US" altLang="en-US" sz="2800" dirty="0"/>
              <a:t> tick virus, West Nile, Zika, Chikungunya, Dengue)</a:t>
            </a:r>
          </a:p>
          <a:p>
            <a:pPr eaLnBrk="1" hangingPunct="1">
              <a:lnSpc>
                <a:spcPct val="80000"/>
              </a:lnSpc>
              <a:defRPr/>
            </a:pPr>
            <a:r>
              <a:rPr lang="en-US" altLang="en-US" sz="2800" dirty="0"/>
              <a:t>Measles virus</a:t>
            </a:r>
          </a:p>
          <a:p>
            <a:pPr eaLnBrk="1" hangingPunct="1">
              <a:lnSpc>
                <a:spcPct val="80000"/>
              </a:lnSpc>
              <a:defRPr/>
            </a:pPr>
            <a:r>
              <a:rPr lang="en-US" altLang="en-US" sz="2800" dirty="0"/>
              <a:t>Rabies Virus</a:t>
            </a:r>
          </a:p>
          <a:p>
            <a:pPr eaLnBrk="1" hangingPunct="1">
              <a:lnSpc>
                <a:spcPct val="80000"/>
              </a:lnSpc>
              <a:defRPr/>
            </a:pPr>
            <a:r>
              <a:rPr lang="en-US" altLang="en-US" sz="2800" dirty="0"/>
              <a:t>Epstein Barr virus</a:t>
            </a:r>
          </a:p>
          <a:p>
            <a:pPr eaLnBrk="1" hangingPunct="1">
              <a:lnSpc>
                <a:spcPct val="80000"/>
              </a:lnSpc>
              <a:defRPr/>
            </a:pPr>
            <a:r>
              <a:rPr lang="en-US" altLang="en-US" sz="2800" dirty="0"/>
              <a:t>Cytomegalovirus</a:t>
            </a:r>
          </a:p>
          <a:p>
            <a:pPr eaLnBrk="1" hangingPunct="1">
              <a:lnSpc>
                <a:spcPct val="80000"/>
              </a:lnSpc>
              <a:defRPr/>
            </a:pPr>
            <a:r>
              <a:rPr lang="en-US" altLang="en-US" sz="2800" dirty="0"/>
              <a:t>Whipple’s Disease</a:t>
            </a:r>
          </a:p>
          <a:p>
            <a:pPr eaLnBrk="1" hangingPunct="1">
              <a:lnSpc>
                <a:spcPct val="80000"/>
              </a:lnSpc>
              <a:defRPr/>
            </a:pPr>
            <a:r>
              <a:rPr lang="en-US" altLang="en-US" sz="2800" dirty="0" err="1"/>
              <a:t>Elizabethkingia</a:t>
            </a:r>
            <a:endParaRPr lang="en-US" altLang="en-US" sz="2800" dirty="0"/>
          </a:p>
        </p:txBody>
      </p:sp>
    </p:spTree>
    <p:extLst>
      <p:ext uri="{BB962C8B-B14F-4D97-AF65-F5344CB8AC3E}">
        <p14:creationId xmlns:p14="http://schemas.microsoft.com/office/powerpoint/2010/main" val="2583223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567F28-F802-477B-88DF-9040364DF7D0}"/>
              </a:ext>
            </a:extLst>
          </p:cNvPr>
          <p:cNvSpPr>
            <a:spLocks noGrp="1" noChangeArrowheads="1"/>
          </p:cNvSpPr>
          <p:nvPr>
            <p:ph type="title"/>
          </p:nvPr>
        </p:nvSpPr>
        <p:spPr/>
        <p:txBody>
          <a:bodyPr/>
          <a:lstStyle/>
          <a:p>
            <a:pPr algn="ctr" eaLnBrk="1" hangingPunct="1">
              <a:defRPr/>
            </a:pPr>
            <a:r>
              <a:rPr lang="en-US" altLang="en-US" sz="3200" b="1" dirty="0"/>
              <a:t>Approach to the patient (The Basics)</a:t>
            </a:r>
          </a:p>
        </p:txBody>
      </p:sp>
      <p:sp>
        <p:nvSpPr>
          <p:cNvPr id="4099" name="Rectangle 3">
            <a:extLst>
              <a:ext uri="{FF2B5EF4-FFF2-40B4-BE49-F238E27FC236}">
                <a16:creationId xmlns:a16="http://schemas.microsoft.com/office/drawing/2014/main" id="{B9E04946-D230-4B81-805D-83BD877EB482}"/>
              </a:ext>
            </a:extLst>
          </p:cNvPr>
          <p:cNvSpPr>
            <a:spLocks noGrp="1" noChangeArrowheads="1"/>
          </p:cNvSpPr>
          <p:nvPr>
            <p:ph type="body" idx="1"/>
          </p:nvPr>
        </p:nvSpPr>
        <p:spPr/>
        <p:txBody>
          <a:bodyPr/>
          <a:lstStyle/>
          <a:p>
            <a:pPr eaLnBrk="1" hangingPunct="1">
              <a:lnSpc>
                <a:spcPct val="80000"/>
              </a:lnSpc>
              <a:defRPr/>
            </a:pPr>
            <a:r>
              <a:rPr lang="en-US" altLang="en-US" sz="2800"/>
              <a:t>Think- Fever, Headache, Neurologic Sign</a:t>
            </a:r>
          </a:p>
          <a:p>
            <a:pPr eaLnBrk="1" hangingPunct="1">
              <a:lnSpc>
                <a:spcPct val="80000"/>
              </a:lnSpc>
              <a:defRPr/>
            </a:pPr>
            <a:r>
              <a:rPr lang="en-US" altLang="en-US" sz="2800"/>
              <a:t>History and Exam</a:t>
            </a:r>
          </a:p>
          <a:p>
            <a:pPr lvl="1" eaLnBrk="1" hangingPunct="1">
              <a:lnSpc>
                <a:spcPct val="80000"/>
              </a:lnSpc>
              <a:defRPr/>
            </a:pPr>
            <a:r>
              <a:rPr lang="en-US" altLang="en-US" sz="2400"/>
              <a:t>Acute or Chronic</a:t>
            </a:r>
          </a:p>
          <a:p>
            <a:pPr lvl="1" eaLnBrk="1" hangingPunct="1">
              <a:lnSpc>
                <a:spcPct val="80000"/>
              </a:lnSpc>
              <a:defRPr/>
            </a:pPr>
            <a:r>
              <a:rPr lang="en-US" altLang="en-US" sz="2400"/>
              <a:t>Predisposing Factors (diabetes, EtOH abuse, Malignancy, Steroids, chemotherapy, AIDS)</a:t>
            </a:r>
          </a:p>
          <a:p>
            <a:pPr lvl="1" eaLnBrk="1" hangingPunct="1">
              <a:lnSpc>
                <a:spcPct val="80000"/>
              </a:lnSpc>
              <a:defRPr/>
            </a:pPr>
            <a:r>
              <a:rPr lang="en-US" altLang="en-US" sz="2400"/>
              <a:t>Systemic Infection (endocarditis, pneumonia, osteomyelitis, skull fracture, otitis media, tick bite, animal bites)</a:t>
            </a:r>
          </a:p>
          <a:p>
            <a:pPr lvl="1" eaLnBrk="1" hangingPunct="1">
              <a:lnSpc>
                <a:spcPct val="80000"/>
              </a:lnSpc>
              <a:defRPr/>
            </a:pPr>
            <a:r>
              <a:rPr lang="en-US" altLang="en-US" sz="2400"/>
              <a:t>Exam should include: signs of fever, headache, change in mental status, focal weakness and back pain, as well as: papilledema, meningismus, skin rash, sinus tenderness, spine tenderness.</a:t>
            </a:r>
          </a:p>
          <a:p>
            <a:pPr eaLnBrk="1" hangingPunct="1">
              <a:lnSpc>
                <a:spcPct val="80000"/>
              </a:lnSpc>
              <a:defRPr/>
            </a:pPr>
            <a:r>
              <a:rPr lang="en-US" altLang="en-US" sz="2800"/>
              <a:t>Lumbar Puncture</a:t>
            </a:r>
          </a:p>
        </p:txBody>
      </p:sp>
    </p:spTree>
    <p:extLst>
      <p:ext uri="{BB962C8B-B14F-4D97-AF65-F5344CB8AC3E}">
        <p14:creationId xmlns:p14="http://schemas.microsoft.com/office/powerpoint/2010/main" val="129168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C0C3CC3C-24F7-46DC-A6E1-9FD4642A52BF}"/>
              </a:ext>
            </a:extLst>
          </p:cNvPr>
          <p:cNvSpPr>
            <a:spLocks noGrp="1" noChangeArrowheads="1"/>
          </p:cNvSpPr>
          <p:nvPr>
            <p:ph type="ctrTitle"/>
          </p:nvPr>
        </p:nvSpPr>
        <p:spPr>
          <a:xfrm>
            <a:off x="1409700" y="381000"/>
            <a:ext cx="8743950" cy="533401"/>
          </a:xfrm>
        </p:spPr>
        <p:txBody>
          <a:bodyPr>
            <a:normAutofit/>
          </a:bodyPr>
          <a:lstStyle/>
          <a:p>
            <a:pPr algn="ctr">
              <a:defRPr/>
            </a:pPr>
            <a:r>
              <a:rPr lang="en-US" altLang="en-US" sz="3200" b="1" dirty="0"/>
              <a:t>DIAGNOSIS AND TESTING</a:t>
            </a:r>
          </a:p>
        </p:txBody>
      </p:sp>
      <p:grpSp>
        <p:nvGrpSpPr>
          <p:cNvPr id="22531" name="Group 3">
            <a:extLst>
              <a:ext uri="{FF2B5EF4-FFF2-40B4-BE49-F238E27FC236}">
                <a16:creationId xmlns:a16="http://schemas.microsoft.com/office/drawing/2014/main" id="{3C76E14D-2CBE-4974-8DDC-91E9FF31D4A9}"/>
              </a:ext>
            </a:extLst>
          </p:cNvPr>
          <p:cNvGrpSpPr>
            <a:grpSpLocks/>
          </p:cNvGrpSpPr>
          <p:nvPr/>
        </p:nvGrpSpPr>
        <p:grpSpPr bwMode="auto">
          <a:xfrm>
            <a:off x="2404382" y="1357170"/>
            <a:ext cx="6086475" cy="2190750"/>
            <a:chOff x="816" y="1056"/>
            <a:chExt cx="3408" cy="1380"/>
          </a:xfrm>
        </p:grpSpPr>
        <p:pic>
          <p:nvPicPr>
            <p:cNvPr id="22553" name="Picture 5" descr="3_PRES0395">
              <a:extLst>
                <a:ext uri="{FF2B5EF4-FFF2-40B4-BE49-F238E27FC236}">
                  <a16:creationId xmlns:a16="http://schemas.microsoft.com/office/drawing/2014/main" id="{1FBDEE39-6B2D-496F-8772-F935990EE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01" t="36000" r="47000" b="48000"/>
            <a:stretch>
              <a:fillRect/>
            </a:stretch>
          </p:blipFill>
          <p:spPr bwMode="auto">
            <a:xfrm>
              <a:off x="1536" y="1860"/>
              <a:ext cx="153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7016" name="Rectangle 8">
              <a:extLst>
                <a:ext uri="{FF2B5EF4-FFF2-40B4-BE49-F238E27FC236}">
                  <a16:creationId xmlns:a16="http://schemas.microsoft.com/office/drawing/2014/main" id="{44ABC56E-6E47-4474-9AE4-04046E6D9095}"/>
                </a:ext>
              </a:extLst>
            </p:cNvPr>
            <p:cNvSpPr>
              <a:spLocks noChangeArrowheads="1"/>
            </p:cNvSpPr>
            <p:nvPr/>
          </p:nvSpPr>
          <p:spPr bwMode="auto">
            <a:xfrm>
              <a:off x="816" y="1056"/>
              <a:ext cx="3408" cy="528"/>
            </a:xfrm>
            <a:prstGeom prst="rect">
              <a:avLst/>
            </a:prstGeom>
            <a:solidFill>
              <a:srgbClr val="3D8E33"/>
            </a:solidFill>
            <a:ln w="9525">
              <a:miter lim="800000"/>
              <a:headEnd/>
              <a:tailEnd/>
            </a:ln>
            <a:effectLst/>
            <a:scene3d>
              <a:camera prst="legacyObliqueBottomRight"/>
              <a:lightRig rig="legacyFlat4" dir="b"/>
            </a:scene3d>
            <a:sp3d extrusionH="176200" prstMaterial="legacyMatte">
              <a:bevelT w="13500" h="13500" prst="angle"/>
              <a:bevelB w="13500" h="13500" prst="angle"/>
              <a:extrusionClr>
                <a:srgbClr val="3D8E33"/>
              </a:extrusionClr>
              <a:contourClr>
                <a:srgbClr val="3D8E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22551" name="Text Box 9">
              <a:extLst>
                <a:ext uri="{FF2B5EF4-FFF2-40B4-BE49-F238E27FC236}">
                  <a16:creationId xmlns:a16="http://schemas.microsoft.com/office/drawing/2014/main" id="{DCF8846C-2C80-4EC8-A99D-F1BA2708D590}"/>
                </a:ext>
              </a:extLst>
            </p:cNvPr>
            <p:cNvSpPr txBox="1">
              <a:spLocks noChangeArrowheads="1"/>
            </p:cNvSpPr>
            <p:nvPr/>
          </p:nvSpPr>
          <p:spPr bwMode="auto">
            <a:xfrm>
              <a:off x="1008" y="1056"/>
              <a:ext cx="2841"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400">
                  <a:solidFill>
                    <a:schemeClr val="bg2"/>
                  </a:solidFill>
                  <a:latin typeface="Arial" panose="020B0604020202020204" pitchFamily="34" charset="0"/>
                </a:rPr>
                <a:t>Detailed History and Examination</a:t>
              </a:r>
              <a:endParaRPr lang="en-US" altLang="en-US" sz="2000">
                <a:solidFill>
                  <a:schemeClr val="bg2"/>
                </a:solidFill>
                <a:latin typeface="Arial" panose="020B0604020202020204" pitchFamily="34" charset="0"/>
              </a:endParaRPr>
            </a:p>
            <a:p>
              <a:pPr eaLnBrk="1" hangingPunct="1">
                <a:buClr>
                  <a:srgbClr val="F2D13D"/>
                </a:buClr>
                <a:buSzPct val="75000"/>
                <a:buFont typeface="Marlett" pitchFamily="2" charset="2"/>
                <a:buChar char="n"/>
              </a:pPr>
              <a:r>
                <a:rPr lang="en-US" altLang="en-US" sz="2000">
                  <a:solidFill>
                    <a:schemeClr val="bg2"/>
                  </a:solidFill>
                  <a:latin typeface="Arial" panose="020B0604020202020204" pitchFamily="34" charset="0"/>
                </a:rPr>
                <a:t> Preliminary Diagnosis</a:t>
              </a:r>
              <a:endParaRPr lang="en-US" altLang="en-US" sz="2000">
                <a:solidFill>
                  <a:schemeClr val="bg1"/>
                </a:solidFill>
                <a:latin typeface="Arial" panose="020B0604020202020204" pitchFamily="34" charset="0"/>
              </a:endParaRPr>
            </a:p>
          </p:txBody>
        </p:sp>
        <p:sp>
          <p:nvSpPr>
            <p:cNvPr id="427018" name="Line 10">
              <a:extLst>
                <a:ext uri="{FF2B5EF4-FFF2-40B4-BE49-F238E27FC236}">
                  <a16:creationId xmlns:a16="http://schemas.microsoft.com/office/drawing/2014/main" id="{1140C8A0-E651-4BB9-B6B6-9A2F956F19F3}"/>
                </a:ext>
              </a:extLst>
            </p:cNvPr>
            <p:cNvSpPr>
              <a:spLocks noChangeShapeType="1"/>
            </p:cNvSpPr>
            <p:nvPr/>
          </p:nvSpPr>
          <p:spPr bwMode="auto">
            <a:xfrm>
              <a:off x="2689" y="1629"/>
              <a:ext cx="0" cy="242"/>
            </a:xfrm>
            <a:prstGeom prst="line">
              <a:avLst/>
            </a:prstGeom>
            <a:noFill/>
            <a:ln w="38100">
              <a:solidFill>
                <a:srgbClr val="F2D13D"/>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grpSp>
      <p:grpSp>
        <p:nvGrpSpPr>
          <p:cNvPr id="22532" name="Group 11">
            <a:extLst>
              <a:ext uri="{FF2B5EF4-FFF2-40B4-BE49-F238E27FC236}">
                <a16:creationId xmlns:a16="http://schemas.microsoft.com/office/drawing/2014/main" id="{E790CB64-BBCD-4C11-BE82-D4996421899A}"/>
              </a:ext>
            </a:extLst>
          </p:cNvPr>
          <p:cNvGrpSpPr>
            <a:grpSpLocks/>
          </p:cNvGrpSpPr>
          <p:nvPr/>
        </p:nvGrpSpPr>
        <p:grpSpPr bwMode="auto">
          <a:xfrm>
            <a:off x="6453443" y="2266950"/>
            <a:ext cx="3794125" cy="1066800"/>
            <a:chOff x="3072" y="1776"/>
            <a:chExt cx="2124" cy="672"/>
          </a:xfrm>
        </p:grpSpPr>
        <p:sp>
          <p:nvSpPr>
            <p:cNvPr id="427020" name="Rectangle 12">
              <a:extLst>
                <a:ext uri="{FF2B5EF4-FFF2-40B4-BE49-F238E27FC236}">
                  <a16:creationId xmlns:a16="http://schemas.microsoft.com/office/drawing/2014/main" id="{EB0547BF-CA7B-44B4-8FB9-D24A3C91DC9C}"/>
                </a:ext>
              </a:extLst>
            </p:cNvPr>
            <p:cNvSpPr>
              <a:spLocks noChangeArrowheads="1"/>
            </p:cNvSpPr>
            <p:nvPr/>
          </p:nvSpPr>
          <p:spPr bwMode="auto">
            <a:xfrm>
              <a:off x="3936" y="1824"/>
              <a:ext cx="1260" cy="624"/>
            </a:xfrm>
            <a:prstGeom prst="rect">
              <a:avLst/>
            </a:prstGeom>
            <a:solidFill>
              <a:srgbClr val="3D8E33"/>
            </a:solidFill>
            <a:ln w="9525">
              <a:miter lim="800000"/>
              <a:headEnd/>
              <a:tailEnd/>
            </a:ln>
            <a:effectLst/>
            <a:scene3d>
              <a:camera prst="legacyObliqueBottomRight"/>
              <a:lightRig rig="legacyFlat4" dir="b"/>
            </a:scene3d>
            <a:sp3d extrusionH="176200" prstMaterial="legacyMatte">
              <a:bevelT w="13500" h="13500" prst="angle"/>
              <a:bevelB w="13500" h="13500" prst="angle"/>
              <a:extrusionClr>
                <a:srgbClr val="3D8E33"/>
              </a:extrusionClr>
              <a:contourClr>
                <a:srgbClr val="3D8E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22546" name="Text Box 13">
              <a:extLst>
                <a:ext uri="{FF2B5EF4-FFF2-40B4-BE49-F238E27FC236}">
                  <a16:creationId xmlns:a16="http://schemas.microsoft.com/office/drawing/2014/main" id="{73B62081-BEC3-4E85-B0DB-687A745B62AA}"/>
                </a:ext>
              </a:extLst>
            </p:cNvPr>
            <p:cNvSpPr txBox="1">
              <a:spLocks noChangeArrowheads="1"/>
            </p:cNvSpPr>
            <p:nvPr/>
          </p:nvSpPr>
          <p:spPr bwMode="auto">
            <a:xfrm>
              <a:off x="4090" y="1858"/>
              <a:ext cx="102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a:solidFill>
                    <a:schemeClr val="bg2"/>
                  </a:solidFill>
                  <a:latin typeface="Arial" panose="020B0604020202020204" pitchFamily="34" charset="0"/>
                </a:rPr>
                <a:t>Primary</a:t>
              </a:r>
            </a:p>
            <a:p>
              <a:pPr algn="ctr" eaLnBrk="1" hangingPunct="1"/>
              <a:r>
                <a:rPr lang="en-US" altLang="en-US" sz="2400">
                  <a:solidFill>
                    <a:schemeClr val="bg2"/>
                  </a:solidFill>
                  <a:latin typeface="Arial" panose="020B0604020202020204" pitchFamily="34" charset="0"/>
                </a:rPr>
                <a:t>Headache?</a:t>
              </a:r>
              <a:endParaRPr lang="en-US" altLang="en-US" sz="2000">
                <a:solidFill>
                  <a:schemeClr val="bg1"/>
                </a:solidFill>
                <a:latin typeface="Arial" panose="020B0604020202020204" pitchFamily="34" charset="0"/>
              </a:endParaRPr>
            </a:p>
          </p:txBody>
        </p:sp>
        <p:sp>
          <p:nvSpPr>
            <p:cNvPr id="427022" name="Line 14">
              <a:extLst>
                <a:ext uri="{FF2B5EF4-FFF2-40B4-BE49-F238E27FC236}">
                  <a16:creationId xmlns:a16="http://schemas.microsoft.com/office/drawing/2014/main" id="{E41B88D6-5671-41D9-8631-068CD49E3C8D}"/>
                </a:ext>
              </a:extLst>
            </p:cNvPr>
            <p:cNvSpPr>
              <a:spLocks noChangeShapeType="1"/>
            </p:cNvSpPr>
            <p:nvPr/>
          </p:nvSpPr>
          <p:spPr bwMode="auto">
            <a:xfrm>
              <a:off x="3072" y="2112"/>
              <a:ext cx="864" cy="0"/>
            </a:xfrm>
            <a:prstGeom prst="line">
              <a:avLst/>
            </a:prstGeom>
            <a:noFill/>
            <a:ln w="38100">
              <a:solidFill>
                <a:srgbClr val="F2D13D"/>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22548" name="Text Box 15">
              <a:extLst>
                <a:ext uri="{FF2B5EF4-FFF2-40B4-BE49-F238E27FC236}">
                  <a16:creationId xmlns:a16="http://schemas.microsoft.com/office/drawing/2014/main" id="{5514294E-6FC7-4AB6-98D6-06EE7625A694}"/>
                </a:ext>
              </a:extLst>
            </p:cNvPr>
            <p:cNvSpPr txBox="1">
              <a:spLocks noChangeArrowheads="1"/>
            </p:cNvSpPr>
            <p:nvPr/>
          </p:nvSpPr>
          <p:spPr bwMode="auto">
            <a:xfrm>
              <a:off x="3216" y="1776"/>
              <a:ext cx="36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400">
                  <a:solidFill>
                    <a:schemeClr val="bg2"/>
                  </a:solidFill>
                  <a:latin typeface="Arial" panose="020B0604020202020204" pitchFamily="34" charset="0"/>
                </a:rPr>
                <a:t>NO</a:t>
              </a:r>
              <a:endParaRPr lang="en-US" altLang="en-US" sz="2400">
                <a:solidFill>
                  <a:schemeClr val="bg1"/>
                </a:solidFill>
                <a:latin typeface="Arial" panose="020B0604020202020204" pitchFamily="34" charset="0"/>
              </a:endParaRPr>
            </a:p>
          </p:txBody>
        </p:sp>
      </p:grpSp>
      <p:grpSp>
        <p:nvGrpSpPr>
          <p:cNvPr id="22533" name="Group 16">
            <a:extLst>
              <a:ext uri="{FF2B5EF4-FFF2-40B4-BE49-F238E27FC236}">
                <a16:creationId xmlns:a16="http://schemas.microsoft.com/office/drawing/2014/main" id="{A4EA10D4-B028-4B0A-AE2C-508DB58A49DA}"/>
              </a:ext>
            </a:extLst>
          </p:cNvPr>
          <p:cNvGrpSpPr>
            <a:grpSpLocks/>
          </p:cNvGrpSpPr>
          <p:nvPr/>
        </p:nvGrpSpPr>
        <p:grpSpPr bwMode="auto">
          <a:xfrm>
            <a:off x="4317590" y="3481530"/>
            <a:ext cx="5929978" cy="2579610"/>
            <a:chOff x="2064" y="2193"/>
            <a:chExt cx="2693" cy="2031"/>
          </a:xfrm>
        </p:grpSpPr>
        <p:sp>
          <p:nvSpPr>
            <p:cNvPr id="427025" name="Rectangle 17">
              <a:extLst>
                <a:ext uri="{FF2B5EF4-FFF2-40B4-BE49-F238E27FC236}">
                  <a16:creationId xmlns:a16="http://schemas.microsoft.com/office/drawing/2014/main" id="{A3E652FE-9747-4FA4-AB27-180A1E758D57}"/>
                </a:ext>
              </a:extLst>
            </p:cNvPr>
            <p:cNvSpPr>
              <a:spLocks noChangeArrowheads="1"/>
            </p:cNvSpPr>
            <p:nvPr/>
          </p:nvSpPr>
          <p:spPr bwMode="auto">
            <a:xfrm>
              <a:off x="2064" y="3600"/>
              <a:ext cx="1260" cy="624"/>
            </a:xfrm>
            <a:prstGeom prst="rect">
              <a:avLst/>
            </a:prstGeom>
            <a:solidFill>
              <a:srgbClr val="3D8E33"/>
            </a:solidFill>
            <a:ln w="9525">
              <a:miter lim="800000"/>
              <a:headEnd/>
              <a:tailEnd/>
            </a:ln>
            <a:effectLst/>
            <a:scene3d>
              <a:camera prst="legacyObliqueBottomRight"/>
              <a:lightRig rig="legacyFlat4" dir="b"/>
            </a:scene3d>
            <a:sp3d extrusionH="176200" prstMaterial="legacyMatte">
              <a:bevelT w="13500" h="13500" prst="angle"/>
              <a:bevelB w="13500" h="13500" prst="angle"/>
              <a:extrusionClr>
                <a:srgbClr val="3D8E33"/>
              </a:extrusionClr>
              <a:contourClr>
                <a:srgbClr val="3D8E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427026" name="Rectangle 18">
              <a:extLst>
                <a:ext uri="{FF2B5EF4-FFF2-40B4-BE49-F238E27FC236}">
                  <a16:creationId xmlns:a16="http://schemas.microsoft.com/office/drawing/2014/main" id="{00B4810C-455D-4F64-9A11-E78D9317597D}"/>
                </a:ext>
              </a:extLst>
            </p:cNvPr>
            <p:cNvSpPr>
              <a:spLocks noChangeArrowheads="1"/>
            </p:cNvSpPr>
            <p:nvPr/>
          </p:nvSpPr>
          <p:spPr bwMode="auto">
            <a:xfrm>
              <a:off x="2064" y="2688"/>
              <a:ext cx="1260" cy="624"/>
            </a:xfrm>
            <a:prstGeom prst="rect">
              <a:avLst/>
            </a:prstGeom>
            <a:solidFill>
              <a:srgbClr val="3D8E33"/>
            </a:solidFill>
            <a:ln w="9525">
              <a:miter lim="800000"/>
              <a:headEnd/>
              <a:tailEnd/>
            </a:ln>
            <a:effectLst/>
            <a:scene3d>
              <a:camera prst="legacyObliqueBottomRight"/>
              <a:lightRig rig="legacyFlat4" dir="b"/>
            </a:scene3d>
            <a:sp3d extrusionH="176200" prstMaterial="legacyMatte">
              <a:bevelT w="13500" h="13500" prst="angle"/>
              <a:bevelB w="13500" h="13500" prst="angle"/>
              <a:extrusionClr>
                <a:srgbClr val="3D8E33"/>
              </a:extrusionClr>
              <a:contourClr>
                <a:srgbClr val="3D8E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grpSp>
          <p:nvGrpSpPr>
            <p:cNvPr id="22536" name="Group 19">
              <a:extLst>
                <a:ext uri="{FF2B5EF4-FFF2-40B4-BE49-F238E27FC236}">
                  <a16:creationId xmlns:a16="http://schemas.microsoft.com/office/drawing/2014/main" id="{BD953CFB-28E9-476F-8E89-5AE6D28FADDA}"/>
                </a:ext>
              </a:extLst>
            </p:cNvPr>
            <p:cNvGrpSpPr>
              <a:grpSpLocks/>
            </p:cNvGrpSpPr>
            <p:nvPr/>
          </p:nvGrpSpPr>
          <p:grpSpPr bwMode="auto">
            <a:xfrm>
              <a:off x="3755" y="2193"/>
              <a:ext cx="1002" cy="1611"/>
              <a:chOff x="6203" y="1953"/>
              <a:chExt cx="1002" cy="1611"/>
            </a:xfrm>
          </p:grpSpPr>
          <p:pic>
            <p:nvPicPr>
              <p:cNvPr id="22543" name="Picture 20" descr="3_PRES0395">
                <a:extLst>
                  <a:ext uri="{FF2B5EF4-FFF2-40B4-BE49-F238E27FC236}">
                    <a16:creationId xmlns:a16="http://schemas.microsoft.com/office/drawing/2014/main" id="{9E7A1277-C9EB-4B2D-BC87-14920BC5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55333" r="27000" b="22000"/>
              <a:stretch>
                <a:fillRect/>
              </a:stretch>
            </p:blipFill>
            <p:spPr bwMode="auto">
              <a:xfrm>
                <a:off x="6238" y="1953"/>
                <a:ext cx="761" cy="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7029" name="Rectangle 21">
                <a:extLst>
                  <a:ext uri="{FF2B5EF4-FFF2-40B4-BE49-F238E27FC236}">
                    <a16:creationId xmlns:a16="http://schemas.microsoft.com/office/drawing/2014/main" id="{AF1D3279-FE09-4575-AA7A-7AA3F3E07C57}"/>
                  </a:ext>
                </a:extLst>
              </p:cNvPr>
              <p:cNvSpPr>
                <a:spLocks noChangeArrowheads="1"/>
              </p:cNvSpPr>
              <p:nvPr/>
            </p:nvSpPr>
            <p:spPr bwMode="auto">
              <a:xfrm>
                <a:off x="6203" y="2940"/>
                <a:ext cx="1002" cy="624"/>
              </a:xfrm>
              <a:prstGeom prst="rect">
                <a:avLst/>
              </a:prstGeom>
              <a:solidFill>
                <a:schemeClr val="tx1"/>
              </a:solidFill>
              <a:ln>
                <a:noFill/>
              </a:ln>
              <a:effectLst/>
              <a:extLst>
                <a:ext uri="{91240B29-F687-4F45-9708-019B960494DF}">
                  <a14:hiddenLine xmlns:a14="http://schemas.microsoft.com/office/drawing/2010/main" w="25400">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2537" name="Text Box 22">
              <a:extLst>
                <a:ext uri="{FF2B5EF4-FFF2-40B4-BE49-F238E27FC236}">
                  <a16:creationId xmlns:a16="http://schemas.microsoft.com/office/drawing/2014/main" id="{70FBCBC8-709E-402B-B136-56FA39BC24B6}"/>
                </a:ext>
              </a:extLst>
            </p:cNvPr>
            <p:cNvSpPr txBox="1">
              <a:spLocks noChangeArrowheads="1"/>
            </p:cNvSpPr>
            <p:nvPr/>
          </p:nvSpPr>
          <p:spPr bwMode="auto">
            <a:xfrm>
              <a:off x="2234" y="2736"/>
              <a:ext cx="98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a:solidFill>
                    <a:schemeClr val="bg2"/>
                  </a:solidFill>
                  <a:latin typeface="Arial" panose="020B0604020202020204" pitchFamily="34" charset="0"/>
                </a:rPr>
                <a:t>Secondary</a:t>
              </a:r>
            </a:p>
            <a:p>
              <a:pPr algn="ctr" eaLnBrk="1" hangingPunct="1"/>
              <a:r>
                <a:rPr lang="en-US" altLang="en-US" sz="2400">
                  <a:solidFill>
                    <a:schemeClr val="bg2"/>
                  </a:solidFill>
                  <a:latin typeface="Arial" panose="020B0604020202020204" pitchFamily="34" charset="0"/>
                </a:rPr>
                <a:t>Headache</a:t>
              </a:r>
              <a:endParaRPr lang="en-US" altLang="en-US" sz="2000">
                <a:solidFill>
                  <a:schemeClr val="bg1"/>
                </a:solidFill>
                <a:latin typeface="Arial" panose="020B0604020202020204" pitchFamily="34" charset="0"/>
              </a:endParaRPr>
            </a:p>
          </p:txBody>
        </p:sp>
        <p:sp>
          <p:nvSpPr>
            <p:cNvPr id="22538" name="Text Box 23">
              <a:extLst>
                <a:ext uri="{FF2B5EF4-FFF2-40B4-BE49-F238E27FC236}">
                  <a16:creationId xmlns:a16="http://schemas.microsoft.com/office/drawing/2014/main" id="{8E678432-65CF-4505-B711-AC858E0BEF12}"/>
                </a:ext>
              </a:extLst>
            </p:cNvPr>
            <p:cNvSpPr txBox="1">
              <a:spLocks noChangeArrowheads="1"/>
            </p:cNvSpPr>
            <p:nvPr/>
          </p:nvSpPr>
          <p:spPr bwMode="auto">
            <a:xfrm>
              <a:off x="2237" y="3658"/>
              <a:ext cx="98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a:solidFill>
                    <a:schemeClr val="bg2"/>
                  </a:solidFill>
                  <a:latin typeface="Arial" panose="020B0604020202020204" pitchFamily="34" charset="0"/>
                </a:rPr>
                <a:t>Diagnostic</a:t>
              </a:r>
            </a:p>
            <a:p>
              <a:pPr algn="ctr" eaLnBrk="1" hangingPunct="1"/>
              <a:r>
                <a:rPr lang="en-US" altLang="en-US" sz="2400">
                  <a:solidFill>
                    <a:schemeClr val="bg2"/>
                  </a:solidFill>
                  <a:latin typeface="Arial" panose="020B0604020202020204" pitchFamily="34" charset="0"/>
                </a:rPr>
                <a:t>Testing</a:t>
              </a:r>
              <a:endParaRPr lang="en-US" altLang="en-US" sz="2000">
                <a:solidFill>
                  <a:schemeClr val="bg1"/>
                </a:solidFill>
                <a:latin typeface="Arial" panose="020B0604020202020204" pitchFamily="34" charset="0"/>
              </a:endParaRPr>
            </a:p>
          </p:txBody>
        </p:sp>
        <p:sp>
          <p:nvSpPr>
            <p:cNvPr id="22539" name="Text Box 24">
              <a:extLst>
                <a:ext uri="{FF2B5EF4-FFF2-40B4-BE49-F238E27FC236}">
                  <a16:creationId xmlns:a16="http://schemas.microsoft.com/office/drawing/2014/main" id="{1CA4FEF4-2828-404A-8091-41AD42CD1302}"/>
                </a:ext>
              </a:extLst>
            </p:cNvPr>
            <p:cNvSpPr txBox="1">
              <a:spLocks noChangeArrowheads="1"/>
            </p:cNvSpPr>
            <p:nvPr/>
          </p:nvSpPr>
          <p:spPr bwMode="auto">
            <a:xfrm>
              <a:off x="3790" y="3197"/>
              <a:ext cx="842"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000">
                  <a:solidFill>
                    <a:schemeClr val="bg2"/>
                  </a:solidFill>
                  <a:latin typeface="Arial" panose="020B0604020202020204" pitchFamily="34" charset="0"/>
                </a:rPr>
                <a:t>Atypical</a:t>
              </a:r>
            </a:p>
            <a:p>
              <a:pPr algn="ctr" eaLnBrk="1" hangingPunct="1"/>
              <a:r>
                <a:rPr lang="en-US" altLang="en-US" sz="2000">
                  <a:solidFill>
                    <a:schemeClr val="bg2"/>
                  </a:solidFill>
                  <a:latin typeface="Arial" panose="020B0604020202020204" pitchFamily="34" charset="0"/>
                </a:rPr>
                <a:t>Features</a:t>
              </a:r>
              <a:endParaRPr lang="en-US" altLang="en-US" sz="2000">
                <a:solidFill>
                  <a:schemeClr val="bg1"/>
                </a:solidFill>
                <a:latin typeface="Arial" panose="020B0604020202020204" pitchFamily="34" charset="0"/>
              </a:endParaRPr>
            </a:p>
          </p:txBody>
        </p:sp>
        <p:sp>
          <p:nvSpPr>
            <p:cNvPr id="427033" name="Line 25">
              <a:extLst>
                <a:ext uri="{FF2B5EF4-FFF2-40B4-BE49-F238E27FC236}">
                  <a16:creationId xmlns:a16="http://schemas.microsoft.com/office/drawing/2014/main" id="{BC143109-0F33-4144-8B4B-4CFD15520EB0}"/>
                </a:ext>
              </a:extLst>
            </p:cNvPr>
            <p:cNvSpPr>
              <a:spLocks noChangeShapeType="1"/>
            </p:cNvSpPr>
            <p:nvPr/>
          </p:nvSpPr>
          <p:spPr bwMode="auto">
            <a:xfrm>
              <a:off x="2688" y="2352"/>
              <a:ext cx="0" cy="336"/>
            </a:xfrm>
            <a:prstGeom prst="line">
              <a:avLst/>
            </a:prstGeom>
            <a:noFill/>
            <a:ln w="38100">
              <a:solidFill>
                <a:srgbClr val="F2D13D"/>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7034" name="Line 26">
              <a:extLst>
                <a:ext uri="{FF2B5EF4-FFF2-40B4-BE49-F238E27FC236}">
                  <a16:creationId xmlns:a16="http://schemas.microsoft.com/office/drawing/2014/main" id="{84132DAD-5800-4BEE-A831-5165D7B984DC}"/>
                </a:ext>
              </a:extLst>
            </p:cNvPr>
            <p:cNvSpPr>
              <a:spLocks noChangeShapeType="1"/>
            </p:cNvSpPr>
            <p:nvPr/>
          </p:nvSpPr>
          <p:spPr bwMode="auto">
            <a:xfrm>
              <a:off x="2688" y="3312"/>
              <a:ext cx="0" cy="288"/>
            </a:xfrm>
            <a:prstGeom prst="line">
              <a:avLst/>
            </a:prstGeom>
            <a:noFill/>
            <a:ln w="38100">
              <a:solidFill>
                <a:srgbClr val="F2D13D"/>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22542" name="Text Box 27">
              <a:extLst>
                <a:ext uri="{FF2B5EF4-FFF2-40B4-BE49-F238E27FC236}">
                  <a16:creationId xmlns:a16="http://schemas.microsoft.com/office/drawing/2014/main" id="{539C0898-B76C-4A92-916A-DB2C59DF0857}"/>
                </a:ext>
              </a:extLst>
            </p:cNvPr>
            <p:cNvSpPr txBox="1">
              <a:spLocks noChangeArrowheads="1"/>
            </p:cNvSpPr>
            <p:nvPr/>
          </p:nvSpPr>
          <p:spPr bwMode="auto">
            <a:xfrm>
              <a:off x="2116" y="2400"/>
              <a:ext cx="4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lg" len="lg"/>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400">
                  <a:solidFill>
                    <a:schemeClr val="bg2"/>
                  </a:solidFill>
                  <a:latin typeface="Arial" panose="020B0604020202020204" pitchFamily="34" charset="0"/>
                </a:rPr>
                <a:t>YES</a:t>
              </a:r>
              <a:endParaRPr lang="en-US" altLang="en-US" sz="2400">
                <a:solidFill>
                  <a:schemeClr val="bg1"/>
                </a:solidFill>
                <a:latin typeface="Arial" panose="020B0604020202020204" pitchFamily="34" charset="0"/>
              </a:endParaRPr>
            </a:p>
          </p:txBody>
        </p:sp>
      </p:grpSp>
    </p:spTree>
    <p:extLst>
      <p:ext uri="{BB962C8B-B14F-4D97-AF65-F5344CB8AC3E}">
        <p14:creationId xmlns:p14="http://schemas.microsoft.com/office/powerpoint/2010/main" val="424719279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E9F02A-FBAB-412E-9F06-1980FA8492EE}"/>
              </a:ext>
            </a:extLst>
          </p:cNvPr>
          <p:cNvSpPr>
            <a:spLocks noGrp="1" noChangeArrowheads="1"/>
          </p:cNvSpPr>
          <p:nvPr>
            <p:ph type="title"/>
          </p:nvPr>
        </p:nvSpPr>
        <p:spPr/>
        <p:txBody>
          <a:bodyPr/>
          <a:lstStyle/>
          <a:p>
            <a:pPr algn="ctr" eaLnBrk="1" hangingPunct="1">
              <a:defRPr/>
            </a:pPr>
            <a:r>
              <a:rPr lang="en-US" altLang="en-US" b="1" dirty="0"/>
              <a:t>Lumbar Puncture</a:t>
            </a:r>
          </a:p>
        </p:txBody>
      </p:sp>
      <p:sp>
        <p:nvSpPr>
          <p:cNvPr id="5123" name="Rectangle 3">
            <a:extLst>
              <a:ext uri="{FF2B5EF4-FFF2-40B4-BE49-F238E27FC236}">
                <a16:creationId xmlns:a16="http://schemas.microsoft.com/office/drawing/2014/main" id="{A0E6D9BD-A85D-47BD-900C-BFA26D9279CC}"/>
              </a:ext>
            </a:extLst>
          </p:cNvPr>
          <p:cNvSpPr>
            <a:spLocks noGrp="1" noChangeArrowheads="1"/>
          </p:cNvSpPr>
          <p:nvPr>
            <p:ph type="body" idx="1"/>
          </p:nvPr>
        </p:nvSpPr>
        <p:spPr/>
        <p:txBody>
          <a:bodyPr/>
          <a:lstStyle/>
          <a:p>
            <a:pPr eaLnBrk="1" hangingPunct="1">
              <a:defRPr/>
            </a:pPr>
            <a:r>
              <a:rPr lang="en-US" altLang="en-US" sz="3000" dirty="0"/>
              <a:t>Fever, Headache, Change in Mental Status</a:t>
            </a:r>
          </a:p>
          <a:p>
            <a:pPr eaLnBrk="1" hangingPunct="1">
              <a:defRPr/>
            </a:pPr>
            <a:endParaRPr lang="en-US" altLang="en-US" sz="3000" dirty="0"/>
          </a:p>
          <a:p>
            <a:pPr eaLnBrk="1" hangingPunct="1">
              <a:defRPr/>
            </a:pPr>
            <a:r>
              <a:rPr lang="en-US" altLang="en-US" sz="3000" dirty="0"/>
              <a:t>Consider CT imaging if: Papilledema, Focal Neurologic Deficit (especially brainstem), Known Intracranial Mass Lesion, AIDS, Lethargy, Stupor or Coma</a:t>
            </a:r>
          </a:p>
          <a:p>
            <a:pPr eaLnBrk="1" hangingPunct="1">
              <a:defRPr/>
            </a:pPr>
            <a:endParaRPr lang="en-US" altLang="en-US" sz="3000" dirty="0"/>
          </a:p>
          <a:p>
            <a:pPr eaLnBrk="1" hangingPunct="1">
              <a:defRPr/>
            </a:pPr>
            <a:r>
              <a:rPr lang="en-US" altLang="en-US" sz="3000" dirty="0"/>
              <a:t>Don’t Forget Your Opening Pressure!!</a:t>
            </a:r>
          </a:p>
        </p:txBody>
      </p:sp>
    </p:spTree>
    <p:extLst>
      <p:ext uri="{BB962C8B-B14F-4D97-AF65-F5344CB8AC3E}">
        <p14:creationId xmlns:p14="http://schemas.microsoft.com/office/powerpoint/2010/main" val="756137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15963"/>
          </a:xfrm>
        </p:spPr>
        <p:txBody>
          <a:bodyPr>
            <a:normAutofit/>
          </a:bodyPr>
          <a:lstStyle/>
          <a:p>
            <a:pPr algn="ctr"/>
            <a:r>
              <a:rPr lang="en-US" b="1" dirty="0"/>
              <a:t>Cervicogenic Headache</a:t>
            </a:r>
          </a:p>
        </p:txBody>
      </p:sp>
      <p:sp>
        <p:nvSpPr>
          <p:cNvPr id="5" name="Content Placeholder 4"/>
          <p:cNvSpPr>
            <a:spLocks noGrp="1"/>
          </p:cNvSpPr>
          <p:nvPr>
            <p:ph sz="half" idx="1"/>
          </p:nvPr>
        </p:nvSpPr>
        <p:spPr>
          <a:xfrm>
            <a:off x="711200" y="1398813"/>
            <a:ext cx="6400800" cy="4637315"/>
          </a:xfrm>
        </p:spPr>
        <p:txBody>
          <a:bodyPr>
            <a:normAutofit fontScale="92500" lnSpcReduction="10000"/>
          </a:bodyPr>
          <a:lstStyle/>
          <a:p>
            <a:r>
              <a:rPr lang="en-US" dirty="0"/>
              <a:t>Headache caused by disorder of cervical spine (bone, disc and soft tissue) demonstrated by clinical, laboratory and/ or imaging evidence</a:t>
            </a:r>
          </a:p>
          <a:p>
            <a:r>
              <a:rPr lang="en-US" dirty="0"/>
              <a:t>Need at least 2 of 4:</a:t>
            </a:r>
          </a:p>
          <a:p>
            <a:pPr lvl="1"/>
            <a:r>
              <a:rPr lang="en-US" dirty="0"/>
              <a:t>Headache developed in temporal relation to onset of disorder</a:t>
            </a:r>
          </a:p>
          <a:p>
            <a:pPr lvl="1"/>
            <a:r>
              <a:rPr lang="en-US" dirty="0"/>
              <a:t>Headache significantly improved or resolved in parallel with improvement of cervical disorder</a:t>
            </a:r>
          </a:p>
          <a:p>
            <a:pPr lvl="1"/>
            <a:r>
              <a:rPr lang="en-US" dirty="0"/>
              <a:t>Cervical range of motion reduced and headache worsened with </a:t>
            </a:r>
            <a:r>
              <a:rPr lang="en-US" dirty="0" err="1"/>
              <a:t>manoeuvers</a:t>
            </a:r>
            <a:endParaRPr lang="en-US" dirty="0"/>
          </a:p>
          <a:p>
            <a:pPr lvl="1"/>
            <a:r>
              <a:rPr lang="en-US" dirty="0"/>
              <a:t>Headache abolished following diagnostic blockade of cervical structure or nerve supply</a:t>
            </a:r>
          </a:p>
          <a:p>
            <a:r>
              <a:rPr lang="en-US" dirty="0"/>
              <a:t>Not better accounted by another diagnosis!</a:t>
            </a:r>
          </a:p>
          <a:p>
            <a:pPr lvl="1"/>
            <a:r>
              <a:rPr lang="en-US" dirty="0"/>
              <a:t>HA attributed to cervical </a:t>
            </a:r>
            <a:r>
              <a:rPr lang="en-US" dirty="0" err="1"/>
              <a:t>myofascial</a:t>
            </a:r>
            <a:r>
              <a:rPr lang="en-US" dirty="0"/>
              <a:t> pain</a:t>
            </a:r>
          </a:p>
          <a:p>
            <a:pPr lvl="1"/>
            <a:r>
              <a:rPr lang="en-US" dirty="0"/>
              <a:t>HA attributed to upper cervical </a:t>
            </a:r>
            <a:r>
              <a:rPr lang="en-US" dirty="0" err="1"/>
              <a:t>radiculopathy</a:t>
            </a:r>
            <a:endParaRPr lang="en-US" dirty="0"/>
          </a:p>
        </p:txBody>
      </p:sp>
      <p:pic>
        <p:nvPicPr>
          <p:cNvPr id="7169" name="Picture 1" descr="C:\Users\nrosen2.NSLIJHS\Desktop\11503.jpg"/>
          <p:cNvPicPr>
            <a:picLocks noGrp="1" noChangeAspect="1" noChangeArrowheads="1"/>
          </p:cNvPicPr>
          <p:nvPr>
            <p:ph sz="half" idx="2"/>
          </p:nvPr>
        </p:nvPicPr>
        <p:blipFill>
          <a:blip r:embed="rId2" cstate="print"/>
          <a:srcRect/>
          <a:stretch>
            <a:fillRect/>
          </a:stretch>
        </p:blipFill>
        <p:spPr bwMode="auto">
          <a:xfrm>
            <a:off x="7852229" y="1605342"/>
            <a:ext cx="3800076" cy="4053416"/>
          </a:xfrm>
          <a:prstGeom prst="rect">
            <a:avLst/>
          </a:prstGeom>
          <a:noFill/>
        </p:spPr>
      </p:pic>
    </p:spTree>
    <p:extLst>
      <p:ext uri="{BB962C8B-B14F-4D97-AF65-F5344CB8AC3E}">
        <p14:creationId xmlns:p14="http://schemas.microsoft.com/office/powerpoint/2010/main" val="186307958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15963"/>
          </a:xfrm>
        </p:spPr>
        <p:txBody>
          <a:bodyPr>
            <a:normAutofit/>
          </a:bodyPr>
          <a:lstStyle/>
          <a:p>
            <a:pPr algn="ctr"/>
            <a:r>
              <a:rPr lang="en-US" b="1" dirty="0"/>
              <a:t>Temporomandibular Joint Disorder</a:t>
            </a:r>
          </a:p>
        </p:txBody>
      </p:sp>
      <p:sp>
        <p:nvSpPr>
          <p:cNvPr id="5" name="Content Placeholder 4"/>
          <p:cNvSpPr>
            <a:spLocks noGrp="1"/>
          </p:cNvSpPr>
          <p:nvPr>
            <p:ph sz="half" idx="1"/>
          </p:nvPr>
        </p:nvSpPr>
        <p:spPr>
          <a:xfrm>
            <a:off x="500743" y="1815193"/>
            <a:ext cx="5384800" cy="3752849"/>
          </a:xfrm>
        </p:spPr>
        <p:txBody>
          <a:bodyPr>
            <a:normAutofit fontScale="85000" lnSpcReduction="10000"/>
          </a:bodyPr>
          <a:lstStyle/>
          <a:p>
            <a:r>
              <a:rPr lang="en-US" b="1" dirty="0"/>
              <a:t>Temporomandibular joint dysfunction</a:t>
            </a:r>
            <a:r>
              <a:rPr lang="en-US" dirty="0"/>
              <a:t> is an umbrella term covering pain and dysfunction of the muscles of mastication (the muscles that move the jaw) and the temporomandibular joints </a:t>
            </a:r>
          </a:p>
          <a:p>
            <a:r>
              <a:rPr lang="en-US" dirty="0"/>
              <a:t>More common in young adults</a:t>
            </a:r>
          </a:p>
          <a:p>
            <a:r>
              <a:rPr lang="en-US" dirty="0"/>
              <a:t>Pain in jaw and ear, restricted movement, lateral motion, locking up, difficulty chewing</a:t>
            </a:r>
          </a:p>
          <a:p>
            <a:r>
              <a:rPr lang="en-US" dirty="0"/>
              <a:t>Treated with exercises, bite plates, injections, muscle relaxants, relaxation</a:t>
            </a:r>
          </a:p>
          <a:p>
            <a:r>
              <a:rPr lang="en-US" dirty="0"/>
              <a:t>Causes:  Trauma, Arthritis, Disk erosion, Inflammatory conditions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5200" y="1808842"/>
            <a:ext cx="5948537"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009891"/>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8" name="Rectangle 4">
            <a:extLst>
              <a:ext uri="{FF2B5EF4-FFF2-40B4-BE49-F238E27FC236}">
                <a16:creationId xmlns:a16="http://schemas.microsoft.com/office/drawing/2014/main" id="{F919155D-307A-4AD9-B801-7F4AD38A9123}"/>
              </a:ext>
            </a:extLst>
          </p:cNvPr>
          <p:cNvSpPr>
            <a:spLocks noGrp="1" noChangeArrowheads="1"/>
          </p:cNvSpPr>
          <p:nvPr>
            <p:ph type="title"/>
          </p:nvPr>
        </p:nvSpPr>
        <p:spPr/>
        <p:txBody>
          <a:bodyPr/>
          <a:lstStyle/>
          <a:p>
            <a:pPr>
              <a:defRPr/>
            </a:pPr>
            <a:r>
              <a:rPr lang="en-US" altLang="en-US"/>
              <a:t>Some Other Secondary Headaches</a:t>
            </a:r>
          </a:p>
        </p:txBody>
      </p:sp>
      <p:sp>
        <p:nvSpPr>
          <p:cNvPr id="420867" name="Rectangle 3">
            <a:extLst>
              <a:ext uri="{FF2B5EF4-FFF2-40B4-BE49-F238E27FC236}">
                <a16:creationId xmlns:a16="http://schemas.microsoft.com/office/drawing/2014/main" id="{457B6AC7-BF2A-47DE-B4C9-09EC745AAC42}"/>
              </a:ext>
            </a:extLst>
          </p:cNvPr>
          <p:cNvSpPr>
            <a:spLocks noGrp="1" noChangeArrowheads="1"/>
          </p:cNvSpPr>
          <p:nvPr>
            <p:ph type="body" sz="half" idx="1"/>
          </p:nvPr>
        </p:nvSpPr>
        <p:spPr/>
        <p:txBody>
          <a:bodyPr/>
          <a:lstStyle/>
          <a:p>
            <a:pPr>
              <a:lnSpc>
                <a:spcPct val="80000"/>
              </a:lnSpc>
              <a:defRPr/>
            </a:pPr>
            <a:r>
              <a:rPr lang="en-US" altLang="en-US"/>
              <a:t>Subdural hematoma</a:t>
            </a:r>
          </a:p>
          <a:p>
            <a:pPr>
              <a:lnSpc>
                <a:spcPct val="80000"/>
              </a:lnSpc>
              <a:defRPr/>
            </a:pPr>
            <a:r>
              <a:rPr lang="en-US" altLang="en-US"/>
              <a:t>Ischemic stroke</a:t>
            </a:r>
          </a:p>
          <a:p>
            <a:pPr>
              <a:lnSpc>
                <a:spcPct val="80000"/>
              </a:lnSpc>
              <a:defRPr/>
            </a:pPr>
            <a:r>
              <a:rPr lang="en-US" altLang="en-US"/>
              <a:t>Transient ischemic attack</a:t>
            </a:r>
          </a:p>
          <a:p>
            <a:pPr>
              <a:lnSpc>
                <a:spcPct val="80000"/>
              </a:lnSpc>
              <a:defRPr/>
            </a:pPr>
            <a:r>
              <a:rPr lang="en-US" altLang="en-US"/>
              <a:t>Cervicocephalic arterial dissection</a:t>
            </a:r>
          </a:p>
          <a:p>
            <a:pPr>
              <a:lnSpc>
                <a:spcPct val="80000"/>
              </a:lnSpc>
              <a:defRPr/>
            </a:pPr>
            <a:r>
              <a:rPr lang="en-US" altLang="en-US"/>
              <a:t>Cerebral venous thrombosis</a:t>
            </a:r>
          </a:p>
          <a:p>
            <a:pPr>
              <a:lnSpc>
                <a:spcPct val="80000"/>
              </a:lnSpc>
              <a:defRPr/>
            </a:pPr>
            <a:r>
              <a:rPr lang="en-US" altLang="en-US"/>
              <a:t>Unruptured arteriovenous malformation</a:t>
            </a:r>
          </a:p>
          <a:p>
            <a:pPr>
              <a:lnSpc>
                <a:spcPct val="80000"/>
              </a:lnSpc>
              <a:defRPr/>
            </a:pPr>
            <a:r>
              <a:rPr lang="en-US" altLang="en-US"/>
              <a:t>-Postcarotid endarterectomy</a:t>
            </a:r>
          </a:p>
          <a:p>
            <a:pPr>
              <a:lnSpc>
                <a:spcPct val="80000"/>
              </a:lnSpc>
              <a:defRPr/>
            </a:pPr>
            <a:endParaRPr lang="en-US" altLang="en-US"/>
          </a:p>
        </p:txBody>
      </p:sp>
      <p:sp>
        <p:nvSpPr>
          <p:cNvPr id="420869" name="Rectangle 5">
            <a:extLst>
              <a:ext uri="{FF2B5EF4-FFF2-40B4-BE49-F238E27FC236}">
                <a16:creationId xmlns:a16="http://schemas.microsoft.com/office/drawing/2014/main" id="{CF231E51-14B6-441C-BAEB-4DF46EEDBA65}"/>
              </a:ext>
            </a:extLst>
          </p:cNvPr>
          <p:cNvSpPr>
            <a:spLocks noGrp="1" noChangeArrowheads="1"/>
          </p:cNvSpPr>
          <p:nvPr>
            <p:ph type="body" sz="half" idx="2"/>
          </p:nvPr>
        </p:nvSpPr>
        <p:spPr/>
        <p:txBody>
          <a:bodyPr/>
          <a:lstStyle/>
          <a:p>
            <a:pPr>
              <a:lnSpc>
                <a:spcPct val="80000"/>
              </a:lnSpc>
              <a:defRPr/>
            </a:pPr>
            <a:r>
              <a:rPr lang="en-US" altLang="en-US"/>
              <a:t>Bell’s palsy – associated with retroauricular pain</a:t>
            </a:r>
          </a:p>
          <a:p>
            <a:pPr>
              <a:lnSpc>
                <a:spcPct val="80000"/>
              </a:lnSpc>
              <a:defRPr/>
            </a:pPr>
            <a:r>
              <a:rPr lang="en-US" altLang="en-US"/>
              <a:t>Brain tumors and abscesses</a:t>
            </a:r>
          </a:p>
          <a:p>
            <a:pPr>
              <a:lnSpc>
                <a:spcPct val="80000"/>
              </a:lnSpc>
              <a:defRPr/>
            </a:pPr>
            <a:r>
              <a:rPr lang="en-US" altLang="en-US"/>
              <a:t>Dental abscesses</a:t>
            </a:r>
          </a:p>
          <a:p>
            <a:pPr>
              <a:lnSpc>
                <a:spcPct val="80000"/>
              </a:lnSpc>
              <a:defRPr/>
            </a:pPr>
            <a:r>
              <a:rPr lang="en-US" altLang="en-US"/>
              <a:t>Sinusitis</a:t>
            </a:r>
          </a:p>
          <a:p>
            <a:pPr>
              <a:lnSpc>
                <a:spcPct val="80000"/>
              </a:lnSpc>
              <a:defRPr/>
            </a:pPr>
            <a:r>
              <a:rPr lang="en-US" altLang="en-US"/>
              <a:t>Trigeminal neuralgia</a:t>
            </a:r>
          </a:p>
          <a:p>
            <a:pPr>
              <a:lnSpc>
                <a:spcPct val="80000"/>
              </a:lnSpc>
              <a:defRPr/>
            </a:pPr>
            <a:r>
              <a:rPr lang="en-US" altLang="en-US"/>
              <a:t>Low-CSF pressure headache</a:t>
            </a:r>
          </a:p>
          <a:p>
            <a:pPr>
              <a:lnSpc>
                <a:spcPct val="80000"/>
              </a:lnSpc>
              <a:defRPr/>
            </a:pPr>
            <a:r>
              <a:rPr lang="en-US" altLang="en-US"/>
              <a:t>Acute glaucoma</a:t>
            </a:r>
          </a:p>
          <a:p>
            <a:pPr>
              <a:lnSpc>
                <a:spcPct val="80000"/>
              </a:lnSpc>
              <a:defRPr/>
            </a:pPr>
            <a:r>
              <a:rPr lang="en-US" altLang="en-US"/>
              <a:t>Arterial hypertension</a:t>
            </a:r>
          </a:p>
        </p:txBody>
      </p:sp>
    </p:spTree>
    <p:extLst>
      <p:ext uri="{BB962C8B-B14F-4D97-AF65-F5344CB8AC3E}">
        <p14:creationId xmlns:p14="http://schemas.microsoft.com/office/powerpoint/2010/main" val="6695553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E00ED-1461-4873-A02A-678071011531}"/>
              </a:ext>
            </a:extLst>
          </p:cNvPr>
          <p:cNvSpPr>
            <a:spLocks noGrp="1"/>
          </p:cNvSpPr>
          <p:nvPr>
            <p:ph idx="1"/>
          </p:nvPr>
        </p:nvSpPr>
        <p:spPr/>
        <p:txBody>
          <a:bodyPr/>
          <a:lstStyle/>
          <a:p>
            <a:r>
              <a:rPr lang="en-US" dirty="0"/>
              <a:t>William Young and Stephen Silberstein</a:t>
            </a:r>
          </a:p>
          <a:p>
            <a:r>
              <a:rPr lang="en-US" dirty="0"/>
              <a:t>Rashmi Halker Singh and all of our speakers</a:t>
            </a:r>
          </a:p>
          <a:p>
            <a:r>
              <a:rPr lang="en-US" dirty="0"/>
              <a:t>My kids…</a:t>
            </a:r>
          </a:p>
        </p:txBody>
      </p:sp>
      <p:sp>
        <p:nvSpPr>
          <p:cNvPr id="3" name="Title 2">
            <a:extLst>
              <a:ext uri="{FF2B5EF4-FFF2-40B4-BE49-F238E27FC236}">
                <a16:creationId xmlns:a16="http://schemas.microsoft.com/office/drawing/2014/main" id="{A00EA6CE-3473-4D34-89B8-1D37DC34A2BF}"/>
              </a:ext>
            </a:extLst>
          </p:cNvPr>
          <p:cNvSpPr>
            <a:spLocks noGrp="1"/>
          </p:cNvSpPr>
          <p:nvPr>
            <p:ph type="title"/>
          </p:nvPr>
        </p:nvSpPr>
        <p:spPr/>
        <p:txBody>
          <a:bodyPr/>
          <a:lstStyle/>
          <a:p>
            <a:pPr algn="ctr"/>
            <a:r>
              <a:rPr lang="en-US" b="1" dirty="0"/>
              <a:t>Thanks</a:t>
            </a:r>
          </a:p>
        </p:txBody>
      </p:sp>
      <p:sp>
        <p:nvSpPr>
          <p:cNvPr id="4" name="Slide Number Placeholder 3">
            <a:extLst>
              <a:ext uri="{FF2B5EF4-FFF2-40B4-BE49-F238E27FC236}">
                <a16:creationId xmlns:a16="http://schemas.microsoft.com/office/drawing/2014/main" id="{CC32D3C0-F88E-428C-BDF4-4A3FCBCB4C02}"/>
              </a:ext>
            </a:extLst>
          </p:cNvPr>
          <p:cNvSpPr>
            <a:spLocks noGrp="1"/>
          </p:cNvSpPr>
          <p:nvPr>
            <p:ph type="sldNum" sz="quarter" idx="12"/>
          </p:nvPr>
        </p:nvSpPr>
        <p:spPr/>
        <p:txBody>
          <a:bodyPr/>
          <a:lstStyle/>
          <a:p>
            <a:fld id="{EC6796C0-0133-4DD7-89B5-ABF0770FD54C}" type="slidenum">
              <a:rPr lang="en-GB" smtClean="0"/>
              <a:pPr/>
              <a:t>54</a:t>
            </a:fld>
            <a:endParaRPr lang="en-GB" dirty="0"/>
          </a:p>
        </p:txBody>
      </p:sp>
      <p:sp>
        <p:nvSpPr>
          <p:cNvPr id="5" name="Text Placeholder 4">
            <a:extLst>
              <a:ext uri="{FF2B5EF4-FFF2-40B4-BE49-F238E27FC236}">
                <a16:creationId xmlns:a16="http://schemas.microsoft.com/office/drawing/2014/main" id="{E3516BB2-CCD4-4A9C-84E1-D5B1D171CBC2}"/>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48381045-45B9-453D-935E-DF9AF06D03F7}"/>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AE65FD7C-439F-4DE0-84F6-07E237BA8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673" y="2798942"/>
            <a:ext cx="10390414" cy="3169695"/>
          </a:xfrm>
          <a:prstGeom prst="rect">
            <a:avLst/>
          </a:prstGeom>
        </p:spPr>
      </p:pic>
    </p:spTree>
    <p:extLst>
      <p:ext uri="{BB962C8B-B14F-4D97-AF65-F5344CB8AC3E}">
        <p14:creationId xmlns:p14="http://schemas.microsoft.com/office/powerpoint/2010/main" val="2633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E2C90261-C7EB-43D8-A6C5-938EF2920816}"/>
              </a:ext>
            </a:extLst>
          </p:cNvPr>
          <p:cNvSpPr>
            <a:spLocks noGrp="1" noChangeArrowheads="1"/>
          </p:cNvSpPr>
          <p:nvPr>
            <p:ph type="title"/>
          </p:nvPr>
        </p:nvSpPr>
        <p:spPr>
          <a:xfrm>
            <a:off x="914400" y="136072"/>
            <a:ext cx="10363200" cy="1028700"/>
          </a:xfrm>
        </p:spPr>
        <p:txBody>
          <a:bodyPr/>
          <a:lstStyle/>
          <a:p>
            <a:pPr algn="ctr" defTabSz="627063">
              <a:defRPr/>
            </a:pPr>
            <a:r>
              <a:rPr lang="en-US" altLang="en-US" b="1" dirty="0"/>
              <a:t>The Best 2 Tools We Have</a:t>
            </a:r>
          </a:p>
        </p:txBody>
      </p:sp>
      <p:sp>
        <p:nvSpPr>
          <p:cNvPr id="381955" name="Rectangle 3">
            <a:extLst>
              <a:ext uri="{FF2B5EF4-FFF2-40B4-BE49-F238E27FC236}">
                <a16:creationId xmlns:a16="http://schemas.microsoft.com/office/drawing/2014/main" id="{F22BEA9A-0E45-4132-92E1-57C878935946}"/>
              </a:ext>
            </a:extLst>
          </p:cNvPr>
          <p:cNvSpPr>
            <a:spLocks noGrp="1" noChangeArrowheads="1"/>
          </p:cNvSpPr>
          <p:nvPr>
            <p:ph type="body" sz="half" idx="1"/>
          </p:nvPr>
        </p:nvSpPr>
        <p:spPr/>
        <p:txBody>
          <a:bodyPr>
            <a:normAutofit lnSpcReduction="10000"/>
          </a:bodyPr>
          <a:lstStyle/>
          <a:p>
            <a:pPr marL="234950" indent="-234950" defTabSz="627063">
              <a:defRPr/>
            </a:pPr>
            <a:r>
              <a:rPr lang="en-US" altLang="en-US" sz="2800" dirty="0"/>
              <a:t>History</a:t>
            </a:r>
          </a:p>
          <a:p>
            <a:pPr marL="692150" lvl="1" indent="-234950" defTabSz="627063">
              <a:defRPr/>
            </a:pPr>
            <a:r>
              <a:rPr lang="en-US" altLang="en-US" sz="2400" dirty="0"/>
              <a:t>Headache onset</a:t>
            </a:r>
          </a:p>
          <a:p>
            <a:pPr marL="692150" lvl="1" indent="-234950" defTabSz="627063">
              <a:defRPr/>
            </a:pPr>
            <a:r>
              <a:rPr lang="en-US" altLang="en-US" sz="2400" dirty="0"/>
              <a:t>Duration</a:t>
            </a:r>
          </a:p>
          <a:p>
            <a:pPr marL="692150" lvl="1" indent="-234950" defTabSz="627063">
              <a:defRPr/>
            </a:pPr>
            <a:r>
              <a:rPr lang="en-US" altLang="en-US" sz="2400" dirty="0"/>
              <a:t>Location</a:t>
            </a:r>
          </a:p>
          <a:p>
            <a:pPr marL="692150" lvl="1" indent="-234950" defTabSz="627063">
              <a:defRPr/>
            </a:pPr>
            <a:r>
              <a:rPr lang="en-US" altLang="en-US" sz="2400" dirty="0"/>
              <a:t>Severity and Quality</a:t>
            </a:r>
          </a:p>
          <a:p>
            <a:pPr marL="692150" lvl="1" indent="-234950" defTabSz="627063">
              <a:defRPr/>
            </a:pPr>
            <a:r>
              <a:rPr lang="en-US" altLang="en-US" sz="2400" dirty="0"/>
              <a:t>Associated Features</a:t>
            </a:r>
          </a:p>
          <a:p>
            <a:pPr marL="692150" lvl="1" indent="-234950" defTabSz="627063">
              <a:defRPr/>
            </a:pPr>
            <a:r>
              <a:rPr lang="en-US" altLang="en-US" sz="2400" dirty="0"/>
              <a:t>Aggravating Factors</a:t>
            </a:r>
          </a:p>
          <a:p>
            <a:pPr marL="234950" indent="-234950" defTabSz="627063">
              <a:defRPr/>
            </a:pPr>
            <a:r>
              <a:rPr lang="en-US" altLang="en-US" sz="2800" dirty="0"/>
              <a:t>Exam</a:t>
            </a:r>
          </a:p>
          <a:p>
            <a:pPr marL="692150" lvl="1" indent="-234950" defTabSz="627063">
              <a:defRPr/>
            </a:pPr>
            <a:r>
              <a:rPr lang="en-US" altLang="en-US" sz="2400" dirty="0"/>
              <a:t>General exam!</a:t>
            </a:r>
          </a:p>
          <a:p>
            <a:pPr marL="692150" lvl="1" indent="-234950" defTabSz="627063">
              <a:defRPr/>
            </a:pPr>
            <a:r>
              <a:rPr lang="en-US" altLang="en-US" sz="2400" dirty="0"/>
              <a:t>Neurologic exam</a:t>
            </a:r>
          </a:p>
        </p:txBody>
      </p:sp>
      <p:pic>
        <p:nvPicPr>
          <p:cNvPr id="8196" name="Picture 5" descr="Sports-stock-photography-cd-612-612001">
            <a:hlinkClick r:id="rId3"/>
            <a:extLst>
              <a:ext uri="{FF2B5EF4-FFF2-40B4-BE49-F238E27FC236}">
                <a16:creationId xmlns:a16="http://schemas.microsoft.com/office/drawing/2014/main" id="{0CA2606E-D67F-4ABB-BED2-0EBD2170BAF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8400" y="2325409"/>
            <a:ext cx="5181600" cy="3338513"/>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1959" name="Text Box 7">
            <a:extLst>
              <a:ext uri="{FF2B5EF4-FFF2-40B4-BE49-F238E27FC236}">
                <a16:creationId xmlns:a16="http://schemas.microsoft.com/office/drawing/2014/main" id="{4577D36D-B679-4CD3-AFEA-B530BE8F3547}"/>
              </a:ext>
            </a:extLst>
          </p:cNvPr>
          <p:cNvSpPr txBox="1">
            <a:spLocks noChangeArrowheads="1"/>
          </p:cNvSpPr>
          <p:nvPr/>
        </p:nvSpPr>
        <p:spPr bwMode="auto">
          <a:xfrm>
            <a:off x="6553200" y="3701143"/>
            <a:ext cx="1045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400" dirty="0">
                <a:effectLst>
                  <a:outerShdw blurRad="38100" dist="38100" dir="2700000" algn="tl">
                    <a:srgbClr val="000000"/>
                  </a:outerShdw>
                </a:effectLst>
              </a:rPr>
              <a:t>HX</a:t>
            </a:r>
          </a:p>
        </p:txBody>
      </p:sp>
      <p:sp>
        <p:nvSpPr>
          <p:cNvPr id="381960" name="Text Box 8">
            <a:extLst>
              <a:ext uri="{FF2B5EF4-FFF2-40B4-BE49-F238E27FC236}">
                <a16:creationId xmlns:a16="http://schemas.microsoft.com/office/drawing/2014/main" id="{A2D80D22-C8AE-4450-B411-5ABB79EF9915}"/>
              </a:ext>
            </a:extLst>
          </p:cNvPr>
          <p:cNvSpPr txBox="1">
            <a:spLocks noChangeArrowheads="1"/>
          </p:cNvSpPr>
          <p:nvPr/>
        </p:nvSpPr>
        <p:spPr bwMode="auto">
          <a:xfrm>
            <a:off x="9949541" y="4789715"/>
            <a:ext cx="7075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effectLst>
                  <a:outerShdw blurRad="38100" dist="38100" dir="2700000" algn="tl">
                    <a:srgbClr val="000000"/>
                  </a:outerShdw>
                </a:effectLst>
              </a:rPr>
              <a:t>PE</a:t>
            </a:r>
          </a:p>
        </p:txBody>
      </p:sp>
    </p:spTree>
    <p:extLst>
      <p:ext uri="{BB962C8B-B14F-4D97-AF65-F5344CB8AC3E}">
        <p14:creationId xmlns:p14="http://schemas.microsoft.com/office/powerpoint/2010/main" val="221123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3200" b="1" dirty="0"/>
              <a:t>SNOOP (or some variation…)</a:t>
            </a:r>
          </a:p>
        </p:txBody>
      </p:sp>
      <p:sp>
        <p:nvSpPr>
          <p:cNvPr id="8" name="Slide Number Placeholder 7"/>
          <p:cNvSpPr>
            <a:spLocks noGrp="1"/>
          </p:cNvSpPr>
          <p:nvPr>
            <p:ph type="sldNum" sz="quarter" idx="4"/>
          </p:nvPr>
        </p:nvSpPr>
        <p:spPr>
          <a:xfrm>
            <a:off x="11750400" y="129600"/>
            <a:ext cx="399600" cy="363600"/>
          </a:xfrm>
        </p:spPr>
        <p:txBody>
          <a:bodyPr/>
          <a:lstStyle/>
          <a:p>
            <a:fld id="{EC6796C0-0133-4DD7-89B5-ABF0770FD54C}" type="slidenum">
              <a:rPr lang="en-GB" smtClean="0"/>
              <a:pPr/>
              <a:t>7</a:t>
            </a:fld>
            <a:endParaRPr lang="en-GB" dirty="0"/>
          </a:p>
        </p:txBody>
      </p:sp>
      <p:sp>
        <p:nvSpPr>
          <p:cNvPr id="9" name="Content Placeholder 4">
            <a:extLst>
              <a:ext uri="{FF2B5EF4-FFF2-40B4-BE49-F238E27FC236}">
                <a16:creationId xmlns:a16="http://schemas.microsoft.com/office/drawing/2014/main" id="{D2C68168-46DE-4830-90AF-9659A394A501}"/>
              </a:ext>
            </a:extLst>
          </p:cNvPr>
          <p:cNvSpPr>
            <a:spLocks noGrp="1"/>
          </p:cNvSpPr>
          <p:nvPr>
            <p:ph sz="quarter" idx="11"/>
          </p:nvPr>
        </p:nvSpPr>
        <p:spPr>
          <a:xfrm>
            <a:off x="237600" y="1426029"/>
            <a:ext cx="11620800" cy="4697185"/>
          </a:xfrm>
        </p:spPr>
        <p:txBody>
          <a:bodyPr>
            <a:normAutofit fontScale="92500"/>
          </a:bodyPr>
          <a:lstStyle/>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S</a:t>
            </a:r>
            <a:r>
              <a:rPr lang="en-US" sz="2400" b="0" kern="1200" dirty="0">
                <a:solidFill>
                  <a:prstClr val="black"/>
                </a:solidFill>
                <a:latin typeface="Calibri"/>
              </a:rPr>
              <a:t>y</a:t>
            </a:r>
            <a:r>
              <a:rPr lang="en-US" sz="2400" b="0" kern="1200" dirty="0">
                <a:solidFill>
                  <a:srgbClr val="FF0000"/>
                </a:solidFill>
                <a:latin typeface="Calibri"/>
              </a:rPr>
              <a:t>s</a:t>
            </a:r>
            <a:r>
              <a:rPr lang="en-US" sz="2400" b="0" kern="1200" dirty="0">
                <a:solidFill>
                  <a:prstClr val="black"/>
                </a:solidFill>
                <a:latin typeface="Calibri"/>
              </a:rPr>
              <a:t>temic di</a:t>
            </a:r>
            <a:r>
              <a:rPr lang="en-US" sz="2400" b="0" kern="1200" dirty="0">
                <a:solidFill>
                  <a:srgbClr val="FF0000"/>
                </a:solidFill>
                <a:latin typeface="Calibri"/>
              </a:rPr>
              <a:t>s</a:t>
            </a:r>
            <a:r>
              <a:rPr lang="en-US" sz="2400" b="0" kern="1200" dirty="0">
                <a:solidFill>
                  <a:prstClr val="black"/>
                </a:solidFill>
                <a:latin typeface="Calibri"/>
              </a:rPr>
              <a:t>ea</a:t>
            </a:r>
            <a:r>
              <a:rPr lang="en-US" sz="2400" b="0" kern="1200" dirty="0">
                <a:solidFill>
                  <a:srgbClr val="FF0000"/>
                </a:solidFill>
                <a:latin typeface="Calibri"/>
              </a:rPr>
              <a:t>s</a:t>
            </a:r>
            <a:r>
              <a:rPr lang="en-US" sz="2400" b="0" kern="1200" dirty="0">
                <a:solidFill>
                  <a:prstClr val="black"/>
                </a:solidFill>
                <a:latin typeface="Calibri"/>
              </a:rPr>
              <a:t>e or </a:t>
            </a:r>
            <a:r>
              <a:rPr lang="en-US" sz="2400" b="0" kern="1200" dirty="0">
                <a:solidFill>
                  <a:srgbClr val="FF0000"/>
                </a:solidFill>
                <a:latin typeface="Calibri"/>
              </a:rPr>
              <a:t>S</a:t>
            </a:r>
            <a:r>
              <a:rPr lang="en-US" sz="2400" b="0" kern="1200" dirty="0">
                <a:solidFill>
                  <a:prstClr val="black"/>
                </a:solidFill>
                <a:latin typeface="Calibri"/>
              </a:rPr>
              <a:t>ymptom</a:t>
            </a:r>
            <a:r>
              <a:rPr lang="en-US" sz="2400" b="0" kern="1200" dirty="0">
                <a:solidFill>
                  <a:srgbClr val="FF0000"/>
                </a:solidFill>
                <a:latin typeface="Calibri"/>
              </a:rPr>
              <a:t>s </a:t>
            </a:r>
            <a:r>
              <a:rPr lang="en-US" sz="2400" b="0" kern="1200" dirty="0">
                <a:solidFill>
                  <a:prstClr val="black"/>
                </a:solidFill>
                <a:latin typeface="Calibri"/>
              </a:rPr>
              <a:t>(or </a:t>
            </a:r>
            <a:r>
              <a:rPr lang="en-US" sz="2400" b="0" kern="1200" dirty="0">
                <a:solidFill>
                  <a:srgbClr val="FF0000"/>
                </a:solidFill>
                <a:latin typeface="Calibri"/>
              </a:rPr>
              <a:t>S</a:t>
            </a:r>
            <a:r>
              <a:rPr lang="en-US" sz="2400" b="0" kern="1200" dirty="0">
                <a:solidFill>
                  <a:prstClr val="black"/>
                </a:solidFill>
                <a:latin typeface="Calibri"/>
              </a:rPr>
              <a:t>econdary ri</a:t>
            </a:r>
            <a:r>
              <a:rPr lang="en-US" sz="2400" b="0" kern="1200" dirty="0">
                <a:solidFill>
                  <a:srgbClr val="FF0000"/>
                </a:solidFill>
                <a:latin typeface="Calibri"/>
              </a:rPr>
              <a:t>s</a:t>
            </a:r>
            <a:r>
              <a:rPr lang="en-US" sz="2400" b="0" kern="1200" dirty="0">
                <a:solidFill>
                  <a:prstClr val="black"/>
                </a:solidFill>
                <a:latin typeface="Calibri"/>
              </a:rPr>
              <a:t>k factor</a:t>
            </a:r>
            <a:r>
              <a:rPr lang="en-US" sz="2400" b="0" kern="1200" dirty="0">
                <a:solidFill>
                  <a:srgbClr val="FF0000"/>
                </a:solidFill>
                <a:latin typeface="Calibri"/>
              </a:rPr>
              <a:t>s</a:t>
            </a:r>
            <a:r>
              <a:rPr lang="en-US" sz="2400" b="0" kern="1200" dirty="0">
                <a:solidFill>
                  <a:schemeClr val="tx1"/>
                </a:solidFill>
                <a:latin typeface="Calibri"/>
              </a:rPr>
              <a:t>)</a:t>
            </a:r>
          </a:p>
          <a:p>
            <a:pPr marL="742950" lvl="1" indent="-285750" eaLnBrk="1" hangingPunct="1">
              <a:lnSpc>
                <a:spcPct val="100000"/>
              </a:lnSpc>
              <a:buClrTx/>
              <a:buSzTx/>
              <a:buFont typeface="Arial" charset="0"/>
              <a:buChar char="–"/>
              <a:defRPr/>
            </a:pPr>
            <a:r>
              <a:rPr lang="en-US" sz="1800" b="0" kern="1200" dirty="0">
                <a:solidFill>
                  <a:prstClr val="black"/>
                </a:solidFill>
                <a:latin typeface="Calibri"/>
                <a:ea typeface="+mn-ea"/>
                <a:cs typeface="+mn-cs"/>
              </a:rPr>
              <a:t>Malignancy</a:t>
            </a:r>
          </a:p>
          <a:p>
            <a:pPr marL="742950" lvl="1" indent="-285750" eaLnBrk="1" hangingPunct="1">
              <a:lnSpc>
                <a:spcPct val="100000"/>
              </a:lnSpc>
              <a:buClrTx/>
              <a:buSzTx/>
              <a:buFont typeface="Arial" charset="0"/>
              <a:buChar char="–"/>
              <a:defRPr/>
            </a:pPr>
            <a:r>
              <a:rPr lang="en-US" sz="1800" b="0" kern="1200" dirty="0">
                <a:solidFill>
                  <a:prstClr val="black"/>
                </a:solidFill>
                <a:latin typeface="Calibri"/>
                <a:ea typeface="+mn-ea"/>
                <a:cs typeface="+mn-cs"/>
              </a:rPr>
              <a:t>Fever</a:t>
            </a:r>
          </a:p>
          <a:p>
            <a:pPr marL="742950" lvl="1" indent="-285750" eaLnBrk="1" hangingPunct="1">
              <a:lnSpc>
                <a:spcPct val="100000"/>
              </a:lnSpc>
              <a:buClrTx/>
              <a:buSzTx/>
              <a:buFont typeface="Arial" charset="0"/>
              <a:buChar char="–"/>
              <a:defRPr/>
            </a:pPr>
            <a:r>
              <a:rPr lang="en-US" sz="1800" b="0" kern="1200" dirty="0">
                <a:solidFill>
                  <a:prstClr val="black"/>
                </a:solidFill>
                <a:latin typeface="Calibri"/>
                <a:ea typeface="+mn-ea"/>
                <a:cs typeface="+mn-cs"/>
              </a:rPr>
              <a:t>Weight loss</a:t>
            </a:r>
            <a:endParaRPr lang="en-US" sz="1600" b="0" kern="1200" dirty="0">
              <a:solidFill>
                <a:prstClr val="black"/>
              </a:solidFill>
              <a:latin typeface="Calibri"/>
              <a:ea typeface="+mn-ea"/>
              <a:cs typeface="+mn-cs"/>
            </a:endParaRP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N</a:t>
            </a:r>
            <a:r>
              <a:rPr lang="en-US" sz="2400" b="0" kern="1200" dirty="0">
                <a:solidFill>
                  <a:prstClr val="black"/>
                </a:solidFill>
                <a:latin typeface="Calibri"/>
              </a:rPr>
              <a:t>eurologic signs or symptoms</a:t>
            </a: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O</a:t>
            </a:r>
            <a:r>
              <a:rPr lang="en-US" sz="2400" b="0" kern="1200" dirty="0">
                <a:solidFill>
                  <a:prstClr val="black"/>
                </a:solidFill>
                <a:latin typeface="Calibri"/>
              </a:rPr>
              <a:t>nset that is sudden (acute or thunderclap)</a:t>
            </a: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O</a:t>
            </a:r>
            <a:r>
              <a:rPr lang="en-US" sz="2400" b="0" kern="1200" dirty="0">
                <a:solidFill>
                  <a:prstClr val="black"/>
                </a:solidFill>
                <a:latin typeface="Calibri"/>
              </a:rPr>
              <a:t>nset </a:t>
            </a:r>
            <a:r>
              <a:rPr lang="en-US" dirty="0">
                <a:solidFill>
                  <a:prstClr val="black"/>
                </a:solidFill>
                <a:latin typeface="Calibri"/>
              </a:rPr>
              <a:t>“later in life”.  (</a:t>
            </a:r>
            <a:r>
              <a:rPr lang="en-US" dirty="0">
                <a:solidFill>
                  <a:srgbClr val="FF0000"/>
                </a:solidFill>
                <a:latin typeface="Calibri"/>
              </a:rPr>
              <a:t>O</a:t>
            </a:r>
            <a:r>
              <a:rPr lang="en-US" dirty="0">
                <a:solidFill>
                  <a:prstClr val="black"/>
                </a:solidFill>
                <a:latin typeface="Calibri"/>
              </a:rPr>
              <a:t>lder age of </a:t>
            </a:r>
            <a:r>
              <a:rPr lang="en-US" dirty="0">
                <a:solidFill>
                  <a:srgbClr val="FF0000"/>
                </a:solidFill>
                <a:latin typeface="Calibri"/>
              </a:rPr>
              <a:t>o</a:t>
            </a:r>
            <a:r>
              <a:rPr lang="en-US" dirty="0">
                <a:solidFill>
                  <a:prstClr val="black"/>
                </a:solidFill>
                <a:latin typeface="Calibri"/>
              </a:rPr>
              <a:t>nset)  Use the epidemiology!!!</a:t>
            </a:r>
            <a:endParaRPr lang="en-US" sz="2400" b="0" kern="1200" dirty="0">
              <a:solidFill>
                <a:prstClr val="black"/>
              </a:solidFill>
              <a:latin typeface="Calibri"/>
            </a:endParaRP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P</a:t>
            </a:r>
            <a:r>
              <a:rPr lang="en-US" sz="2400" b="0" kern="1200" dirty="0">
                <a:solidFill>
                  <a:prstClr val="black"/>
                </a:solidFill>
                <a:latin typeface="Calibri"/>
              </a:rPr>
              <a:t>revious headache history with new or different headache features</a:t>
            </a: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P</a:t>
            </a:r>
            <a:r>
              <a:rPr lang="en-US" sz="2400" b="0" kern="1200" dirty="0">
                <a:solidFill>
                  <a:prstClr val="black"/>
                </a:solidFill>
                <a:latin typeface="Calibri"/>
              </a:rPr>
              <a:t>rogressive</a:t>
            </a: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P</a:t>
            </a:r>
            <a:r>
              <a:rPr lang="en-US" sz="2400" b="0" kern="1200" dirty="0">
                <a:solidFill>
                  <a:prstClr val="black"/>
                </a:solidFill>
                <a:latin typeface="Calibri"/>
              </a:rPr>
              <a:t>ostural</a:t>
            </a:r>
          </a:p>
          <a:p>
            <a:pPr marL="342900" indent="-342900" eaLnBrk="1" hangingPunct="1">
              <a:lnSpc>
                <a:spcPct val="100000"/>
              </a:lnSpc>
              <a:spcBef>
                <a:spcPct val="20000"/>
              </a:spcBef>
              <a:buClrTx/>
              <a:buSzTx/>
              <a:buFont typeface="Arial" charset="0"/>
              <a:buChar char="•"/>
              <a:defRPr/>
            </a:pPr>
            <a:r>
              <a:rPr lang="en-US" sz="2400" b="0" kern="1200" dirty="0">
                <a:solidFill>
                  <a:srgbClr val="FF0000"/>
                </a:solidFill>
                <a:latin typeface="Calibri"/>
              </a:rPr>
              <a:t>P</a:t>
            </a:r>
            <a:r>
              <a:rPr lang="en-US" sz="2400" b="0" kern="1200" dirty="0">
                <a:solidFill>
                  <a:prstClr val="black"/>
                </a:solidFill>
                <a:latin typeface="Calibri"/>
              </a:rPr>
              <a:t>recipitation by Valsalva or exertion (distinguished from simply worsening with movement)</a:t>
            </a:r>
          </a:p>
          <a:p>
            <a:pPr marL="342900" indent="-342900" eaLnBrk="1" hangingPunct="1">
              <a:lnSpc>
                <a:spcPct val="100000"/>
              </a:lnSpc>
              <a:spcBef>
                <a:spcPct val="20000"/>
              </a:spcBef>
              <a:buClrTx/>
              <a:buSzTx/>
              <a:buFont typeface="Arial" charset="0"/>
              <a:buChar char="•"/>
              <a:defRPr/>
            </a:pPr>
            <a:r>
              <a:rPr lang="en-US" dirty="0">
                <a:solidFill>
                  <a:prstClr val="black"/>
                </a:solidFill>
                <a:latin typeface="Calibri"/>
              </a:rPr>
              <a:t>…. </a:t>
            </a:r>
            <a:r>
              <a:rPr lang="en-US" dirty="0">
                <a:solidFill>
                  <a:srgbClr val="FF0000"/>
                </a:solidFill>
                <a:latin typeface="Calibri"/>
              </a:rPr>
              <a:t>P</a:t>
            </a:r>
            <a:r>
              <a:rPr lang="en-US" dirty="0">
                <a:solidFill>
                  <a:prstClr val="black"/>
                </a:solidFill>
                <a:latin typeface="Calibri"/>
              </a:rPr>
              <a:t>regnancy…. </a:t>
            </a:r>
            <a:r>
              <a:rPr lang="en-US" dirty="0">
                <a:solidFill>
                  <a:srgbClr val="FF0000"/>
                </a:solidFill>
                <a:latin typeface="Calibri"/>
              </a:rPr>
              <a:t>P</a:t>
            </a:r>
            <a:r>
              <a:rPr lang="en-US" dirty="0">
                <a:solidFill>
                  <a:prstClr val="black"/>
                </a:solidFill>
                <a:latin typeface="Calibri"/>
              </a:rPr>
              <a:t>apilledema….</a:t>
            </a:r>
            <a:endParaRPr lang="en-US" sz="2400" b="0" kern="1200" dirty="0">
              <a:solidFill>
                <a:prstClr val="black"/>
              </a:solidFill>
              <a:latin typeface="Calibri"/>
            </a:endParaRPr>
          </a:p>
          <a:p>
            <a:pPr marL="342900" indent="-342900" eaLnBrk="1" hangingPunct="1">
              <a:lnSpc>
                <a:spcPct val="100000"/>
              </a:lnSpc>
              <a:spcBef>
                <a:spcPct val="20000"/>
              </a:spcBef>
              <a:buClrTx/>
              <a:buSzTx/>
              <a:buFont typeface="Arial" charset="0"/>
              <a:buChar char="•"/>
              <a:defRPr/>
            </a:pPr>
            <a:endParaRPr lang="en-US" sz="2400" b="0" kern="1200" dirty="0">
              <a:solidFill>
                <a:prstClr val="black"/>
              </a:solidFill>
              <a:latin typeface="Calibri"/>
            </a:endParaRPr>
          </a:p>
          <a:p>
            <a:pPr>
              <a:defRPr/>
            </a:pPr>
            <a:endParaRPr lang="en-US" dirty="0"/>
          </a:p>
        </p:txBody>
      </p:sp>
    </p:spTree>
    <p:extLst>
      <p:ext uri="{BB962C8B-B14F-4D97-AF65-F5344CB8AC3E}">
        <p14:creationId xmlns:p14="http://schemas.microsoft.com/office/powerpoint/2010/main" val="438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272143" y="381000"/>
            <a:ext cx="11337471" cy="783771"/>
          </a:xfrm>
          <a:effectLst>
            <a:outerShdw dist="35921" dir="2700000" algn="ctr" rotWithShape="0">
              <a:schemeClr val="bg2"/>
            </a:outerShdw>
          </a:effectLst>
        </p:spPr>
        <p:txBody>
          <a:bodyPr>
            <a:normAutofit/>
          </a:bodyPr>
          <a:lstStyle/>
          <a:p>
            <a:r>
              <a:rPr lang="en-US" sz="3600"/>
              <a:t>Organic Causes for Headache Missed by CT Scanning</a:t>
            </a:r>
          </a:p>
        </p:txBody>
      </p:sp>
      <p:sp>
        <p:nvSpPr>
          <p:cNvPr id="40963" name="Rectangle 3"/>
          <p:cNvSpPr>
            <a:spLocks noGrp="1" noChangeArrowheads="1"/>
          </p:cNvSpPr>
          <p:nvPr>
            <p:ph idx="1"/>
          </p:nvPr>
        </p:nvSpPr>
        <p:spPr>
          <a:xfrm>
            <a:off x="1676400" y="1752600"/>
            <a:ext cx="5105400" cy="4267200"/>
          </a:xfrm>
        </p:spPr>
        <p:txBody>
          <a:bodyPr/>
          <a:lstStyle/>
          <a:p>
            <a:pPr>
              <a:lnSpc>
                <a:spcPct val="90000"/>
              </a:lnSpc>
              <a:spcAft>
                <a:spcPct val="10000"/>
              </a:spcAft>
            </a:pPr>
            <a:r>
              <a:rPr lang="en-US" sz="1800" dirty="0" err="1"/>
              <a:t>Cerebrovascular</a:t>
            </a:r>
            <a:endParaRPr lang="en-US" sz="1800" dirty="0"/>
          </a:p>
          <a:p>
            <a:pPr lvl="1">
              <a:lnSpc>
                <a:spcPct val="90000"/>
              </a:lnSpc>
              <a:spcAft>
                <a:spcPct val="10000"/>
              </a:spcAft>
            </a:pPr>
            <a:r>
              <a:rPr lang="en-US" sz="1800" dirty="0"/>
              <a:t>Arterial dissection (MRA)</a:t>
            </a:r>
          </a:p>
          <a:p>
            <a:pPr lvl="1">
              <a:lnSpc>
                <a:spcPct val="90000"/>
              </a:lnSpc>
              <a:spcAft>
                <a:spcPct val="10000"/>
              </a:spcAft>
            </a:pPr>
            <a:r>
              <a:rPr lang="en-US" sz="1800" dirty="0"/>
              <a:t>Cerebral venous sinus thrombosis (MRV)</a:t>
            </a:r>
          </a:p>
          <a:p>
            <a:pPr lvl="1">
              <a:lnSpc>
                <a:spcPct val="90000"/>
              </a:lnSpc>
              <a:spcAft>
                <a:spcPct val="10000"/>
              </a:spcAft>
            </a:pPr>
            <a:r>
              <a:rPr lang="en-US" sz="1800" dirty="0"/>
              <a:t>CNS </a:t>
            </a:r>
            <a:r>
              <a:rPr lang="en-US" sz="1800" dirty="0" err="1"/>
              <a:t>vasculitis</a:t>
            </a:r>
            <a:endParaRPr lang="en-US" sz="1800" dirty="0"/>
          </a:p>
          <a:p>
            <a:pPr>
              <a:lnSpc>
                <a:spcPct val="90000"/>
              </a:lnSpc>
              <a:spcAft>
                <a:spcPct val="10000"/>
              </a:spcAft>
            </a:pPr>
            <a:r>
              <a:rPr lang="en-US" sz="1800" dirty="0" err="1"/>
              <a:t>Meningoencephalitis</a:t>
            </a:r>
            <a:endParaRPr lang="en-US" sz="1800" dirty="0"/>
          </a:p>
          <a:p>
            <a:pPr>
              <a:lnSpc>
                <a:spcPct val="90000"/>
              </a:lnSpc>
              <a:spcAft>
                <a:spcPct val="10000"/>
              </a:spcAft>
            </a:pPr>
            <a:r>
              <a:rPr lang="en-US" sz="1800" dirty="0"/>
              <a:t>Tumors</a:t>
            </a:r>
          </a:p>
          <a:p>
            <a:pPr lvl="1">
              <a:lnSpc>
                <a:spcPct val="90000"/>
              </a:lnSpc>
              <a:spcAft>
                <a:spcPct val="10000"/>
              </a:spcAft>
            </a:pPr>
            <a:r>
              <a:rPr lang="en-US" sz="1800" dirty="0"/>
              <a:t>Posterior </a:t>
            </a:r>
            <a:r>
              <a:rPr lang="en-US" sz="1800" dirty="0" err="1"/>
              <a:t>fossa</a:t>
            </a:r>
            <a:endParaRPr lang="en-US" sz="1800" dirty="0"/>
          </a:p>
          <a:p>
            <a:pPr lvl="1">
              <a:lnSpc>
                <a:spcPct val="90000"/>
              </a:lnSpc>
              <a:spcAft>
                <a:spcPct val="10000"/>
              </a:spcAft>
            </a:pPr>
            <a:r>
              <a:rPr lang="en-US" sz="1800" dirty="0"/>
              <a:t>Pituitary</a:t>
            </a:r>
          </a:p>
          <a:p>
            <a:pPr lvl="1">
              <a:lnSpc>
                <a:spcPct val="90000"/>
              </a:lnSpc>
              <a:spcAft>
                <a:spcPct val="40000"/>
              </a:spcAft>
            </a:pPr>
            <a:r>
              <a:rPr lang="en-US" sz="1800" dirty="0" err="1"/>
              <a:t>Leptomeninges</a:t>
            </a:r>
            <a:endParaRPr lang="en-US" sz="1800" dirty="0"/>
          </a:p>
          <a:p>
            <a:pPr>
              <a:lnSpc>
                <a:spcPct val="90000"/>
              </a:lnSpc>
            </a:pPr>
            <a:r>
              <a:rPr lang="en-US" sz="1800" dirty="0"/>
              <a:t>High and low intracranial pressure syndromes</a:t>
            </a:r>
          </a:p>
        </p:txBody>
      </p:sp>
      <p:sp>
        <p:nvSpPr>
          <p:cNvPr id="40964" name="Rectangle 4"/>
          <p:cNvSpPr>
            <a:spLocks noChangeArrowheads="1"/>
          </p:cNvSpPr>
          <p:nvPr/>
        </p:nvSpPr>
        <p:spPr bwMode="auto">
          <a:xfrm>
            <a:off x="751114" y="5519056"/>
            <a:ext cx="4659086" cy="652486"/>
          </a:xfrm>
          <a:prstGeom prst="rect">
            <a:avLst/>
          </a:prstGeom>
          <a:noFill/>
          <a:ln w="9525">
            <a:noFill/>
            <a:miter lim="800000"/>
            <a:headEnd/>
            <a:tailEnd/>
          </a:ln>
          <a:effectLst/>
        </p:spPr>
        <p:txBody>
          <a:bodyPr wrap="square">
            <a:spAutoFit/>
          </a:bodyPr>
          <a:lstStyle/>
          <a:p>
            <a:pPr eaLnBrk="1" hangingPunct="1">
              <a:spcBef>
                <a:spcPct val="50000"/>
              </a:spcBef>
              <a:spcAft>
                <a:spcPct val="10000"/>
              </a:spcAft>
            </a:pPr>
            <a:r>
              <a:rPr lang="en-US" sz="1400" b="1">
                <a:latin typeface="Arial" charset="0"/>
              </a:rPr>
              <a:t>MRA = </a:t>
            </a:r>
            <a:r>
              <a:rPr lang="en-US" sz="1400">
                <a:latin typeface="Arial" charset="0"/>
              </a:rPr>
              <a:t>Magnetic resonance angiography</a:t>
            </a:r>
          </a:p>
          <a:p>
            <a:pPr eaLnBrk="1" hangingPunct="1">
              <a:spcBef>
                <a:spcPct val="50000"/>
              </a:spcBef>
              <a:spcAft>
                <a:spcPct val="10000"/>
              </a:spcAft>
            </a:pPr>
            <a:r>
              <a:rPr lang="en-US" sz="1400" b="1">
                <a:latin typeface="Arial" charset="0"/>
              </a:rPr>
              <a:t>MRV = </a:t>
            </a:r>
            <a:r>
              <a:rPr lang="en-US" sz="1400">
                <a:latin typeface="Arial" charset="0"/>
              </a:rPr>
              <a:t>Magnetic resonance venography</a:t>
            </a:r>
          </a:p>
        </p:txBody>
      </p:sp>
      <p:pic>
        <p:nvPicPr>
          <p:cNvPr id="40965" name="Picture 5" descr="CVT"/>
          <p:cNvPicPr>
            <a:picLocks noChangeAspect="1" noChangeArrowheads="1"/>
          </p:cNvPicPr>
          <p:nvPr/>
        </p:nvPicPr>
        <p:blipFill>
          <a:blip r:embed="rId3" cstate="print"/>
          <a:srcRect/>
          <a:stretch>
            <a:fillRect/>
          </a:stretch>
        </p:blipFill>
        <p:spPr bwMode="invGray">
          <a:xfrm>
            <a:off x="7271657" y="1725385"/>
            <a:ext cx="3962400" cy="3962400"/>
          </a:xfrm>
          <a:prstGeom prst="rect">
            <a:avLst/>
          </a:prstGeom>
          <a:noFill/>
          <a:ln w="57150">
            <a:noFill/>
            <a:miter lim="800000"/>
            <a:headEnd/>
            <a:tailEnd/>
          </a:ln>
          <a:effectLst>
            <a:outerShdw dist="107763" dir="18900000" algn="ctr" rotWithShape="0">
              <a:srgbClr val="808080"/>
            </a:outerShdw>
          </a:effectLst>
        </p:spPr>
      </p:pic>
      <p:sp>
        <p:nvSpPr>
          <p:cNvPr id="40966" name="Rectangle 6"/>
          <p:cNvSpPr>
            <a:spLocks noChangeArrowheads="1"/>
          </p:cNvSpPr>
          <p:nvPr/>
        </p:nvSpPr>
        <p:spPr bwMode="auto">
          <a:xfrm>
            <a:off x="5486400" y="6248400"/>
            <a:ext cx="4953000" cy="457200"/>
          </a:xfrm>
          <a:prstGeom prst="rect">
            <a:avLst/>
          </a:prstGeom>
          <a:noFill/>
          <a:ln w="25400">
            <a:noFill/>
            <a:miter lim="800000"/>
            <a:headEnd/>
            <a:tailEnd type="none" w="lg" len="lg"/>
          </a:ln>
          <a:effectLst/>
        </p:spPr>
        <p:txBody>
          <a:bodyPr anchor="b">
            <a:spAutoFit/>
          </a:bodyPr>
          <a:lstStyle/>
          <a:p>
            <a:pPr eaLnBrk="1" hangingPunct="1"/>
            <a:r>
              <a:rPr lang="en-US" sz="1200">
                <a:latin typeface="Arial" charset="0"/>
                <a:cs typeface="Arial" charset="0"/>
              </a:rPr>
              <a:t>Bousser MG, et al. In: </a:t>
            </a:r>
            <a:r>
              <a:rPr lang="en-US" sz="1200" i="1">
                <a:latin typeface="Arial" charset="0"/>
                <a:cs typeface="Arial" charset="0"/>
              </a:rPr>
              <a:t>Wolff’s Headache and Other Head Pain</a:t>
            </a:r>
            <a:r>
              <a:rPr lang="en-US" sz="1200">
                <a:latin typeface="Arial" charset="0"/>
                <a:cs typeface="Arial" charset="0"/>
              </a:rPr>
              <a:t>. 2001</a:t>
            </a:r>
            <a:r>
              <a:rPr lang="en-US" sz="1200">
                <a:latin typeface="Arial" charset="0"/>
                <a:cs typeface="Times New Roman" pitchFamily="18" charset="0"/>
              </a:rPr>
              <a:t>.</a:t>
            </a:r>
            <a:br>
              <a:rPr lang="en-US" sz="1200">
                <a:latin typeface="Arial" charset="0"/>
                <a:cs typeface="Times New Roman" pitchFamily="18" charset="0"/>
              </a:rPr>
            </a:br>
            <a:r>
              <a:rPr lang="en-US" sz="1200">
                <a:latin typeface="Arial" charset="0"/>
              </a:rPr>
              <a:t>Dodick DW. </a:t>
            </a:r>
            <a:r>
              <a:rPr lang="en-US" sz="1200" i="1">
                <a:latin typeface="Arial" charset="0"/>
              </a:rPr>
              <a:t>Adv Stud Med</a:t>
            </a:r>
            <a:r>
              <a:rPr lang="en-US" sz="1200">
                <a:latin typeface="Arial" charset="0"/>
              </a:rPr>
              <a:t>. 2003;3:S550-S555.</a:t>
            </a:r>
            <a:endParaRPr lang="en-US" sz="1200">
              <a:latin typeface="Arial" charset="0"/>
              <a:cs typeface="Times New Roman" pitchFamily="18" charset="0"/>
            </a:endParaRPr>
          </a:p>
        </p:txBody>
      </p:sp>
    </p:spTree>
    <p:extLst>
      <p:ext uri="{BB962C8B-B14F-4D97-AF65-F5344CB8AC3E}">
        <p14:creationId xmlns:p14="http://schemas.microsoft.com/office/powerpoint/2010/main" val="151221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arn(outVertical)">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algn="ctr"/>
            <a:r>
              <a:rPr lang="en-US" dirty="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Headache Diagnoses Missed by CT</a:t>
            </a:r>
          </a:p>
        </p:txBody>
      </p:sp>
      <p:sp>
        <p:nvSpPr>
          <p:cNvPr id="33795" name="Content Placeholder 3"/>
          <p:cNvSpPr>
            <a:spLocks noGrp="1"/>
          </p:cNvSpPr>
          <p:nvPr>
            <p:ph sz="half" idx="4294967295"/>
          </p:nvPr>
        </p:nvSpPr>
        <p:spPr>
          <a:xfrm>
            <a:off x="326571" y="1421860"/>
            <a:ext cx="5080000" cy="4570412"/>
          </a:xfrm>
        </p:spPr>
        <p:txBody>
          <a:bodyPr/>
          <a:lstStyle/>
          <a:p>
            <a:r>
              <a:rPr lang="en-US" sz="2000" b="0" dirty="0">
                <a:latin typeface="Arial" charset="0"/>
                <a:ea typeface="ＭＳ Ｐゴシック" charset="0"/>
                <a:cs typeface="ＭＳ Ｐゴシック" charset="0"/>
              </a:rPr>
              <a:t>Vascular</a:t>
            </a:r>
          </a:p>
          <a:p>
            <a:pPr lvl="1"/>
            <a:r>
              <a:rPr lang="en-US" sz="1600" b="0" dirty="0" err="1">
                <a:latin typeface="Arial" charset="0"/>
                <a:ea typeface="ＭＳ Ｐゴシック" charset="0"/>
              </a:rPr>
              <a:t>Saccular</a:t>
            </a:r>
            <a:r>
              <a:rPr lang="en-US" sz="1600" b="0" dirty="0">
                <a:latin typeface="Arial" charset="0"/>
                <a:ea typeface="ＭＳ Ｐゴシック" charset="0"/>
              </a:rPr>
              <a:t> aneurysms</a:t>
            </a:r>
          </a:p>
          <a:p>
            <a:pPr lvl="1"/>
            <a:r>
              <a:rPr lang="en-US" sz="1600" b="0" dirty="0">
                <a:latin typeface="Arial" charset="0"/>
                <a:ea typeface="ＭＳ Ｐゴシック" charset="0"/>
              </a:rPr>
              <a:t>SAH</a:t>
            </a:r>
          </a:p>
          <a:p>
            <a:pPr lvl="1"/>
            <a:r>
              <a:rPr lang="en-US" sz="1600" b="0" dirty="0">
                <a:latin typeface="Arial" charset="0"/>
                <a:ea typeface="ＭＳ Ｐゴシック" charset="0"/>
              </a:rPr>
              <a:t>AVM</a:t>
            </a:r>
          </a:p>
          <a:p>
            <a:pPr lvl="1"/>
            <a:r>
              <a:rPr lang="en-US" sz="1600" b="0" dirty="0">
                <a:latin typeface="Arial" charset="0"/>
                <a:ea typeface="ＭＳ Ｐゴシック" charset="0"/>
              </a:rPr>
              <a:t>Carotid or vertebral dissection</a:t>
            </a:r>
          </a:p>
          <a:p>
            <a:pPr lvl="1"/>
            <a:r>
              <a:rPr lang="en-US" sz="1600" b="0" dirty="0">
                <a:latin typeface="Arial" charset="0"/>
                <a:ea typeface="ＭＳ Ｐゴシック" charset="0"/>
              </a:rPr>
              <a:t>Stroke</a:t>
            </a:r>
          </a:p>
          <a:p>
            <a:pPr lvl="1"/>
            <a:r>
              <a:rPr lang="en-US" sz="1600" b="0" dirty="0">
                <a:latin typeface="Arial" charset="0"/>
                <a:ea typeface="ＭＳ Ｐゴシック" charset="0"/>
              </a:rPr>
              <a:t>Cerebral venous sinus thrombosis</a:t>
            </a:r>
          </a:p>
          <a:p>
            <a:pPr lvl="1"/>
            <a:r>
              <a:rPr lang="en-US" sz="1600" b="0" dirty="0" err="1">
                <a:latin typeface="Arial" charset="0"/>
                <a:ea typeface="ＭＳ Ｐゴシック" charset="0"/>
              </a:rPr>
              <a:t>Vasculitis</a:t>
            </a:r>
            <a:endParaRPr lang="en-US" sz="1600" b="0" dirty="0">
              <a:latin typeface="Arial" charset="0"/>
              <a:ea typeface="ＭＳ Ｐゴシック" charset="0"/>
            </a:endParaRPr>
          </a:p>
          <a:p>
            <a:pPr lvl="1"/>
            <a:r>
              <a:rPr lang="en-US" sz="1600" b="0" dirty="0">
                <a:latin typeface="Arial" charset="0"/>
                <a:ea typeface="ＭＳ Ｐゴシック" charset="0"/>
              </a:rPr>
              <a:t>RCVS</a:t>
            </a:r>
          </a:p>
          <a:p>
            <a:r>
              <a:rPr lang="en-US" sz="2000" b="0" dirty="0">
                <a:latin typeface="Arial" charset="0"/>
                <a:ea typeface="ＭＳ Ｐゴシック" charset="0"/>
                <a:cs typeface="ＭＳ Ｐゴシック" charset="0"/>
              </a:rPr>
              <a:t>Neoplastic</a:t>
            </a:r>
          </a:p>
          <a:p>
            <a:pPr lvl="1"/>
            <a:r>
              <a:rPr lang="en-US" sz="1600" b="0" dirty="0">
                <a:latin typeface="Arial" charset="0"/>
                <a:ea typeface="ＭＳ Ｐゴシック" charset="0"/>
              </a:rPr>
              <a:t>Parenchymal and extra-axial neoplasms (</a:t>
            </a:r>
            <a:r>
              <a:rPr lang="en-US" sz="1600" b="0" dirty="0" err="1">
                <a:latin typeface="Arial" charset="0"/>
                <a:ea typeface="ＭＳ Ｐゴシック" charset="0"/>
              </a:rPr>
              <a:t>esp</a:t>
            </a:r>
            <a:r>
              <a:rPr lang="en-US" sz="1600" b="0" dirty="0">
                <a:latin typeface="Arial" charset="0"/>
                <a:ea typeface="ＭＳ Ｐゴシック" charset="0"/>
              </a:rPr>
              <a:t> in posterior fossa)</a:t>
            </a:r>
          </a:p>
          <a:p>
            <a:pPr lvl="1"/>
            <a:r>
              <a:rPr lang="en-US" sz="1600" b="0" dirty="0">
                <a:latin typeface="Arial" charset="0"/>
                <a:ea typeface="ＭＳ Ｐゴシック" charset="0"/>
              </a:rPr>
              <a:t>Meningeal </a:t>
            </a:r>
            <a:r>
              <a:rPr lang="en-US" sz="1600" b="0" dirty="0" err="1">
                <a:latin typeface="Arial" charset="0"/>
                <a:ea typeface="ＭＳ Ｐゴシック" charset="0"/>
              </a:rPr>
              <a:t>carcinamatosis</a:t>
            </a:r>
            <a:endParaRPr lang="en-US" sz="1600" b="0" dirty="0">
              <a:latin typeface="Arial" charset="0"/>
              <a:ea typeface="ＭＳ Ｐゴシック" charset="0"/>
            </a:endParaRPr>
          </a:p>
          <a:p>
            <a:pPr lvl="1"/>
            <a:r>
              <a:rPr lang="en-US" sz="1600" b="0" dirty="0">
                <a:latin typeface="Arial" charset="0"/>
                <a:ea typeface="ＭＳ Ｐゴシック" charset="0"/>
              </a:rPr>
              <a:t>Pituitary tumor/hemorrhage</a:t>
            </a:r>
          </a:p>
          <a:p>
            <a:pPr lvl="1"/>
            <a:r>
              <a:rPr lang="en-US" sz="1600" b="0" dirty="0">
                <a:latin typeface="Arial" charset="0"/>
                <a:ea typeface="ＭＳ Ｐゴシック" charset="0"/>
              </a:rPr>
              <a:t>Brain metastasis</a:t>
            </a:r>
          </a:p>
        </p:txBody>
      </p:sp>
      <p:sp>
        <p:nvSpPr>
          <p:cNvPr id="33796" name="Content Placeholder 4"/>
          <p:cNvSpPr>
            <a:spLocks noGrp="1"/>
          </p:cNvSpPr>
          <p:nvPr>
            <p:ph sz="half" idx="4294967295"/>
          </p:nvPr>
        </p:nvSpPr>
        <p:spPr>
          <a:xfrm>
            <a:off x="6638472" y="1434020"/>
            <a:ext cx="5080000" cy="4570412"/>
          </a:xfrm>
        </p:spPr>
        <p:txBody>
          <a:bodyPr/>
          <a:lstStyle/>
          <a:p>
            <a:r>
              <a:rPr lang="en-US" sz="2000" b="0" dirty="0">
                <a:latin typeface="Arial" charset="0"/>
                <a:ea typeface="ＭＳ Ｐゴシック" charset="0"/>
                <a:cs typeface="ＭＳ Ｐゴシック" charset="0"/>
              </a:rPr>
              <a:t>Infectious</a:t>
            </a:r>
          </a:p>
          <a:p>
            <a:pPr lvl="1"/>
            <a:r>
              <a:rPr lang="en-US" sz="1600" b="0" dirty="0" err="1">
                <a:latin typeface="Arial" charset="0"/>
                <a:ea typeface="ＭＳ Ｐゴシック" charset="0"/>
              </a:rPr>
              <a:t>Meningoencephalitis</a:t>
            </a:r>
            <a:endParaRPr lang="en-US" sz="1600" b="0" dirty="0">
              <a:latin typeface="Arial" charset="0"/>
              <a:ea typeface="ＭＳ Ｐゴシック" charset="0"/>
            </a:endParaRPr>
          </a:p>
          <a:p>
            <a:pPr lvl="1"/>
            <a:r>
              <a:rPr lang="en-US" sz="1600" b="0" dirty="0" err="1">
                <a:latin typeface="Arial" charset="0"/>
                <a:ea typeface="ＭＳ Ｐゴシック" charset="0"/>
              </a:rPr>
              <a:t>Cerebritis</a:t>
            </a:r>
            <a:r>
              <a:rPr lang="en-US" sz="1600" b="0" dirty="0">
                <a:latin typeface="Arial" charset="0"/>
                <a:ea typeface="ＭＳ Ｐゴシック" charset="0"/>
              </a:rPr>
              <a:t> and brain abscess</a:t>
            </a:r>
          </a:p>
          <a:p>
            <a:r>
              <a:rPr lang="en-US" sz="2000" b="0" dirty="0" err="1">
                <a:latin typeface="Arial" charset="0"/>
                <a:ea typeface="ＭＳ Ｐゴシック" charset="0"/>
                <a:cs typeface="ＭＳ Ｐゴシック" charset="0"/>
              </a:rPr>
              <a:t>Cervicomedullary</a:t>
            </a:r>
            <a:r>
              <a:rPr lang="en-US" sz="2000" b="0" dirty="0">
                <a:latin typeface="Arial" charset="0"/>
                <a:ea typeface="ＭＳ Ｐゴシック" charset="0"/>
                <a:cs typeface="ＭＳ Ｐゴシック" charset="0"/>
              </a:rPr>
              <a:t> lesions</a:t>
            </a:r>
          </a:p>
          <a:p>
            <a:pPr lvl="1"/>
            <a:r>
              <a:rPr lang="en-US" sz="1600" b="0" dirty="0" err="1">
                <a:latin typeface="Arial" charset="0"/>
                <a:ea typeface="ＭＳ Ｐゴシック" charset="0"/>
              </a:rPr>
              <a:t>Chiari</a:t>
            </a:r>
            <a:r>
              <a:rPr lang="en-US" sz="1600" b="0" dirty="0">
                <a:latin typeface="Arial" charset="0"/>
                <a:ea typeface="ＭＳ Ｐゴシック" charset="0"/>
              </a:rPr>
              <a:t> malformation</a:t>
            </a:r>
          </a:p>
          <a:p>
            <a:pPr lvl="1"/>
            <a:r>
              <a:rPr lang="en-US" sz="1600" b="0" dirty="0">
                <a:latin typeface="Arial" charset="0"/>
                <a:ea typeface="ＭＳ Ｐゴシック" charset="0"/>
              </a:rPr>
              <a:t>Foramen magnum meningioma</a:t>
            </a:r>
          </a:p>
          <a:p>
            <a:pPr lvl="1"/>
            <a:r>
              <a:rPr lang="en-US" sz="1600" b="0" dirty="0">
                <a:latin typeface="Arial" charset="0"/>
                <a:ea typeface="ＭＳ Ｐゴシック" charset="0"/>
              </a:rPr>
              <a:t>Acoustic neuroma</a:t>
            </a:r>
          </a:p>
          <a:p>
            <a:r>
              <a:rPr lang="en-US" sz="2000" b="0" dirty="0">
                <a:latin typeface="Arial" charset="0"/>
                <a:ea typeface="ＭＳ Ｐゴシック" charset="0"/>
                <a:cs typeface="ＭＳ Ｐゴシック" charset="0"/>
              </a:rPr>
              <a:t>Other</a:t>
            </a:r>
          </a:p>
          <a:p>
            <a:pPr lvl="1"/>
            <a:r>
              <a:rPr lang="en-US" sz="1600" b="0" dirty="0">
                <a:latin typeface="Arial" charset="0"/>
                <a:ea typeface="ＭＳ Ｐゴシック" charset="0"/>
              </a:rPr>
              <a:t>CSF leak/intracranial hypotension</a:t>
            </a:r>
          </a:p>
          <a:p>
            <a:pPr lvl="1"/>
            <a:r>
              <a:rPr lang="en-US" sz="1600" b="0" dirty="0">
                <a:latin typeface="Arial" charset="0"/>
                <a:ea typeface="ＭＳ Ｐゴシック" charset="0"/>
              </a:rPr>
              <a:t>Intracranial hypertension</a:t>
            </a:r>
          </a:p>
          <a:p>
            <a:pPr lvl="1"/>
            <a:r>
              <a:rPr lang="en-US" sz="1600" b="0" dirty="0">
                <a:latin typeface="Arial" charset="0"/>
                <a:ea typeface="ＭＳ Ｐゴシック" charset="0"/>
              </a:rPr>
              <a:t>Dural and </a:t>
            </a:r>
            <a:r>
              <a:rPr lang="en-US" sz="1600" b="0" dirty="0" err="1">
                <a:latin typeface="Arial" charset="0"/>
                <a:ea typeface="ＭＳ Ｐゴシック" charset="0"/>
              </a:rPr>
              <a:t>leptomeningeal</a:t>
            </a:r>
            <a:r>
              <a:rPr lang="en-US" sz="1600" b="0" dirty="0">
                <a:latin typeface="Arial" charset="0"/>
                <a:ea typeface="ＭＳ Ｐゴシック" charset="0"/>
              </a:rPr>
              <a:t> disease</a:t>
            </a:r>
          </a:p>
        </p:txBody>
      </p:sp>
    </p:spTree>
    <p:extLst>
      <p:ext uri="{BB962C8B-B14F-4D97-AF65-F5344CB8AC3E}">
        <p14:creationId xmlns:p14="http://schemas.microsoft.com/office/powerpoint/2010/main" val="2726127540"/>
      </p:ext>
    </p:extLst>
  </p:cSld>
  <p:clrMapOvr>
    <a:masterClrMapping/>
  </p:clrMapOvr>
  <p:transition spd="med">
    <p:fade/>
  </p:transition>
</p:sld>
</file>

<file path=ppt/theme/theme1.xml><?xml version="1.0" encoding="utf-8"?>
<a:theme xmlns:a="http://schemas.openxmlformats.org/drawingml/2006/main" name="Office Theme">
  <a:themeElements>
    <a:clrScheme name="2018 AHS PowerPoint Colors">
      <a:dk1>
        <a:srgbClr val="0D0C0C"/>
      </a:dk1>
      <a:lt1>
        <a:srgbClr val="FFFFFF"/>
      </a:lt1>
      <a:dk2>
        <a:srgbClr val="B0D6E3"/>
      </a:dk2>
      <a:lt2>
        <a:srgbClr val="FFFFFE"/>
      </a:lt2>
      <a:accent1>
        <a:srgbClr val="007090"/>
      </a:accent1>
      <a:accent2>
        <a:srgbClr val="36296F"/>
      </a:accent2>
      <a:accent3>
        <a:srgbClr val="D14B20"/>
      </a:accent3>
      <a:accent4>
        <a:srgbClr val="B9C4C6"/>
      </a:accent4>
      <a:accent5>
        <a:srgbClr val="3A83A1"/>
      </a:accent5>
      <a:accent6>
        <a:srgbClr val="972626"/>
      </a:accent6>
      <a:hlink>
        <a:srgbClr val="67548C"/>
      </a:hlink>
      <a:folHlink>
        <a:srgbClr val="8F212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Capital.thmx</Template>
  <TotalTime>10498</TotalTime>
  <Words>2963</Words>
  <Application>Microsoft Office PowerPoint</Application>
  <PresentationFormat>Widescreen</PresentationFormat>
  <Paragraphs>451</Paragraphs>
  <Slides>54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PGothic</vt:lpstr>
      <vt:lpstr>MS PGothic</vt:lpstr>
      <vt:lpstr>Angsana New</vt:lpstr>
      <vt:lpstr>Arial</vt:lpstr>
      <vt:lpstr>Calibri</vt:lpstr>
      <vt:lpstr>Chiller</vt:lpstr>
      <vt:lpstr>Cordia New</vt:lpstr>
      <vt:lpstr>Marlett</vt:lpstr>
      <vt:lpstr>Monotype Sorts</vt:lpstr>
      <vt:lpstr>Times New Roman</vt:lpstr>
      <vt:lpstr>Wingdings</vt:lpstr>
      <vt:lpstr>Office Theme</vt:lpstr>
      <vt:lpstr>PowerPoint Presentation</vt:lpstr>
      <vt:lpstr>PowerPoint Presentation</vt:lpstr>
      <vt:lpstr>Disclosures</vt:lpstr>
      <vt:lpstr>Learning Objectives</vt:lpstr>
      <vt:lpstr>DIAGNOSIS AND TESTING</vt:lpstr>
      <vt:lpstr>The Best 2 Tools We Have</vt:lpstr>
      <vt:lpstr>SNOOP (or some variation…)</vt:lpstr>
      <vt:lpstr>Organic Causes for Headache Missed by CT Scanning</vt:lpstr>
      <vt:lpstr> Headache Diagnoses Missed by CT</vt:lpstr>
      <vt:lpstr>PowerPoint Presentation</vt:lpstr>
      <vt:lpstr>Too Many Headaches to Cover!!!</vt:lpstr>
      <vt:lpstr>Vascular Headaches…</vt:lpstr>
      <vt:lpstr>Secondary Headache:  Subarhachnoid Hemorrhage</vt:lpstr>
      <vt:lpstr>Subarachnoid Hemorrhage: Beware of Blood in the PITS</vt:lpstr>
      <vt:lpstr>Subarachnoid Hemorrhage</vt:lpstr>
      <vt:lpstr>Intracerebral Hemorrhage</vt:lpstr>
      <vt:lpstr>Reversible Cerebral Vasoconstriction Syndrome (RCVS)</vt:lpstr>
      <vt:lpstr>Temporal/  Giant Cell Arteritis</vt:lpstr>
      <vt:lpstr>Giant Cell Arteritis</vt:lpstr>
      <vt:lpstr>From blood vessels to spinal fluid…</vt:lpstr>
      <vt:lpstr>Pseudotumor </vt:lpstr>
      <vt:lpstr>Pseudotumor</vt:lpstr>
      <vt:lpstr>MRI Findings in Pseudotumor</vt:lpstr>
      <vt:lpstr>7.2 Headache attributed to low cerebrospinal fluid pressure</vt:lpstr>
      <vt:lpstr>7.2.1 Post-dural puncture headache</vt:lpstr>
      <vt:lpstr>7.2.2 CSF Fistula Headache</vt:lpstr>
      <vt:lpstr>7.2.3 Headache Attributed to Spontaneous (Idiopathic) CSF Leak</vt:lpstr>
      <vt:lpstr>PowerPoint Presentation</vt:lpstr>
      <vt:lpstr>PowerPoint Presentation</vt:lpstr>
      <vt:lpstr>Bilateral Subdural Effusion/Hematomas</vt:lpstr>
      <vt:lpstr>Downward Displacement                              of The Brain</vt:lpstr>
      <vt:lpstr>Engorgement of  Dural Venous Sinuses</vt:lpstr>
      <vt:lpstr>Spinal Extradural Fluid Collections</vt:lpstr>
      <vt:lpstr>Prominent of  Epidural Venous Plexus</vt:lpstr>
      <vt:lpstr>Complications</vt:lpstr>
      <vt:lpstr>Intracranial hypotension due to Post op spinal CSF leak</vt:lpstr>
      <vt:lpstr>CSF  leak complicated by cortical vein thrombosis</vt:lpstr>
      <vt:lpstr>SEEPS</vt:lpstr>
      <vt:lpstr>CNS Infections</vt:lpstr>
      <vt:lpstr>Meningitis</vt:lpstr>
      <vt:lpstr>PowerPoint Presentation</vt:lpstr>
      <vt:lpstr>Meningitis</vt:lpstr>
      <vt:lpstr>Acute Meningitis</vt:lpstr>
      <vt:lpstr>Chronic Meningitis</vt:lpstr>
      <vt:lpstr>Chronic Meningitis</vt:lpstr>
      <vt:lpstr>Leptospirosis</vt:lpstr>
      <vt:lpstr>Brain Abscess</vt:lpstr>
      <vt:lpstr>Viral Encephalitis</vt:lpstr>
      <vt:lpstr>Approach to the patient (The Basics)</vt:lpstr>
      <vt:lpstr>Lumbar Puncture</vt:lpstr>
      <vt:lpstr>Cervicogenic Headache</vt:lpstr>
      <vt:lpstr>Temporomandibular Joint Disorder</vt:lpstr>
      <vt:lpstr>Some Other Secondary Headaches</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Morrison</dc:creator>
  <cp:lastModifiedBy>Noah Rosen</cp:lastModifiedBy>
  <cp:revision>120</cp:revision>
  <dcterms:created xsi:type="dcterms:W3CDTF">2017-08-21T12:55:14Z</dcterms:created>
  <dcterms:modified xsi:type="dcterms:W3CDTF">2018-06-28T14:01:43Z</dcterms:modified>
</cp:coreProperties>
</file>